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330_6DCA49A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9.xml" ContentType="application/vnd.openxmlformats-officedocument.presentationml.tags+xml"/>
  <Override PartName="/ppt/notesSlides/notesSlide54.xml" ContentType="application/vnd.openxmlformats-officedocument.presentationml.notesSlide+xml"/>
  <Override PartName="/ppt/tags/tag20.xml" ContentType="application/vnd.openxmlformats-officedocument.presentationml.tags+xml"/>
  <Override PartName="/ppt/notesSlides/notesSlide55.xml" ContentType="application/vnd.openxmlformats-officedocument.presentationml.notesSlide+xml"/>
  <Override PartName="/ppt/tags/tag21.xml" ContentType="application/vnd.openxmlformats-officedocument.presentationml.tags+xml"/>
  <Override PartName="/ppt/notesSlides/notesSlide56.xml" ContentType="application/vnd.openxmlformats-officedocument.presentationml.notesSlide+xml"/>
  <Override PartName="/ppt/tags/tag22.xml" ContentType="application/vnd.openxmlformats-officedocument.presentationml.tags+xml"/>
  <Override PartName="/ppt/notesSlides/notesSlide57.xml" ContentType="application/vnd.openxmlformats-officedocument.presentationml.notesSlide+xml"/>
  <Override PartName="/ppt/tags/tag23.xml" ContentType="application/vnd.openxmlformats-officedocument.presentationml.tags+xml"/>
  <Override PartName="/ppt/notesSlides/notesSlide58.xml" ContentType="application/vnd.openxmlformats-officedocument.presentationml.notesSlide+xml"/>
  <Override PartName="/ppt/tags/tag24.xml" ContentType="application/vnd.openxmlformats-officedocument.presentationml.tags+xml"/>
  <Override PartName="/ppt/notesSlides/notesSlide59.xml" ContentType="application/vnd.openxmlformats-officedocument.presentationml.notesSlide+xml"/>
  <Override PartName="/ppt/tags/tag25.xml" ContentType="application/vnd.openxmlformats-officedocument.presentationml.tags+xml"/>
  <Override PartName="/ppt/notesSlides/notesSlide60.xml" ContentType="application/vnd.openxmlformats-officedocument.presentationml.notesSlide+xml"/>
  <Override PartName="/ppt/tags/tag26.xml" ContentType="application/vnd.openxmlformats-officedocument.presentationml.tags+xml"/>
  <Override PartName="/ppt/notesSlides/notesSlide61.xml" ContentType="application/vnd.openxmlformats-officedocument.presentationml.notesSlide+xml"/>
  <Override PartName="/ppt/tags/tag27.xml" ContentType="application/vnd.openxmlformats-officedocument.presentationml.tags+xml"/>
  <Override PartName="/ppt/notesSlides/notesSlide62.xml" ContentType="application/vnd.openxmlformats-officedocument.presentationml.notesSlide+xml"/>
  <Override PartName="/ppt/tags/tag28.xml" ContentType="application/vnd.openxmlformats-officedocument.presentationml.tags+xml"/>
  <Override PartName="/ppt/notesSlides/notesSlide63.xml" ContentType="application/vnd.openxmlformats-officedocument.presentationml.notesSlide+xml"/>
  <Override PartName="/ppt/tags/tag29.xml" ContentType="application/vnd.openxmlformats-officedocument.presentationml.tags+xml"/>
  <Override PartName="/ppt/notesSlides/notesSlide64.xml" ContentType="application/vnd.openxmlformats-officedocument.presentationml.notesSlide+xml"/>
  <Override PartName="/ppt/tags/tag30.xml" ContentType="application/vnd.openxmlformats-officedocument.presentationml.tags+xml"/>
  <Override PartName="/ppt/notesSlides/notesSlide65.xml" ContentType="application/vnd.openxmlformats-officedocument.presentationml.notesSlide+xml"/>
  <Override PartName="/ppt/tags/tag31.xml" ContentType="application/vnd.openxmlformats-officedocument.presentationml.tags+xml"/>
  <Override PartName="/ppt/notesSlides/notesSlide66.xml" ContentType="application/vnd.openxmlformats-officedocument.presentationml.notesSlide+xml"/>
  <Override PartName="/ppt/tags/tag32.xml" ContentType="application/vnd.openxmlformats-officedocument.presentationml.tags+xml"/>
  <Override PartName="/ppt/notesSlides/notesSlide67.xml" ContentType="application/vnd.openxmlformats-officedocument.presentationml.notesSlide+xml"/>
  <Override PartName="/ppt/tags/tag33.xml" ContentType="application/vnd.openxmlformats-officedocument.presentationml.tags+xml"/>
  <Override PartName="/ppt/notesSlides/notesSlide68.xml" ContentType="application/vnd.openxmlformats-officedocument.presentationml.notesSlide+xml"/>
  <Override PartName="/ppt/tags/tag3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5.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36.xml" ContentType="application/vnd.openxmlformats-officedocument.presentationml.tags+xml"/>
  <Override PartName="/ppt/notesSlides/notesSlide80.xml" ContentType="application/vnd.openxmlformats-officedocument.presentationml.notesSlide+xml"/>
  <Override PartName="/ppt/tags/tag37.xml" ContentType="application/vnd.openxmlformats-officedocument.presentationml.tags+xml"/>
  <Override PartName="/ppt/notesSlides/notesSlide81.xml" ContentType="application/vnd.openxmlformats-officedocument.presentationml.notesSlide+xml"/>
  <Override PartName="/ppt/tags/tag38.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9.xml" ContentType="application/vnd.openxmlformats-officedocument.presentationml.tags+xml"/>
  <Override PartName="/ppt/notesSlides/notesSlide84.xml" ContentType="application/vnd.openxmlformats-officedocument.presentationml.notesSlide+xml"/>
  <Override PartName="/ppt/tags/tag40.xml" ContentType="application/vnd.openxmlformats-officedocument.presentationml.tags+xml"/>
  <Override PartName="/ppt/notesSlides/notesSlide85.xml" ContentType="application/vnd.openxmlformats-officedocument.presentationml.notesSlide+xml"/>
  <Override PartName="/ppt/tags/tag41.xml" ContentType="application/vnd.openxmlformats-officedocument.presentationml.tags+xml"/>
  <Override PartName="/ppt/notesSlides/notesSlide86.xml" ContentType="application/vnd.openxmlformats-officedocument.presentationml.notesSlide+xml"/>
  <Override PartName="/ppt/tags/tag42.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99"/>
  </p:notesMasterIdLst>
  <p:sldIdLst>
    <p:sldId id="319" r:id="rId2"/>
    <p:sldId id="816" r:id="rId3"/>
    <p:sldId id="265" r:id="rId4"/>
    <p:sldId id="707" r:id="rId5"/>
    <p:sldId id="724" r:id="rId6"/>
    <p:sldId id="709" r:id="rId7"/>
    <p:sldId id="711" r:id="rId8"/>
    <p:sldId id="728" r:id="rId9"/>
    <p:sldId id="731" r:id="rId10"/>
    <p:sldId id="1318" r:id="rId11"/>
    <p:sldId id="1317" r:id="rId12"/>
    <p:sldId id="714" r:id="rId13"/>
    <p:sldId id="1332" r:id="rId14"/>
    <p:sldId id="732" r:id="rId15"/>
    <p:sldId id="733" r:id="rId16"/>
    <p:sldId id="734" r:id="rId17"/>
    <p:sldId id="575" r:id="rId18"/>
    <p:sldId id="735" r:id="rId19"/>
    <p:sldId id="1320" r:id="rId20"/>
    <p:sldId id="1321" r:id="rId21"/>
    <p:sldId id="576" r:id="rId22"/>
    <p:sldId id="579" r:id="rId23"/>
    <p:sldId id="580" r:id="rId24"/>
    <p:sldId id="736" r:id="rId25"/>
    <p:sldId id="737" r:id="rId26"/>
    <p:sldId id="738" r:id="rId27"/>
    <p:sldId id="581" r:id="rId28"/>
    <p:sldId id="582" r:id="rId29"/>
    <p:sldId id="585" r:id="rId30"/>
    <p:sldId id="739" r:id="rId31"/>
    <p:sldId id="586" r:id="rId32"/>
    <p:sldId id="741" r:id="rId33"/>
    <p:sldId id="587" r:id="rId34"/>
    <p:sldId id="743" r:id="rId35"/>
    <p:sldId id="588" r:id="rId36"/>
    <p:sldId id="742" r:id="rId37"/>
    <p:sldId id="589" r:id="rId38"/>
    <p:sldId id="744" r:id="rId39"/>
    <p:sldId id="745" r:id="rId40"/>
    <p:sldId id="591" r:id="rId41"/>
    <p:sldId id="592" r:id="rId42"/>
    <p:sldId id="593" r:id="rId43"/>
    <p:sldId id="1323" r:id="rId44"/>
    <p:sldId id="1322" r:id="rId45"/>
    <p:sldId id="1325" r:id="rId46"/>
    <p:sldId id="1324" r:id="rId47"/>
    <p:sldId id="261" r:id="rId48"/>
    <p:sldId id="262" r:id="rId49"/>
    <p:sldId id="264" r:id="rId50"/>
    <p:sldId id="567" r:id="rId51"/>
    <p:sldId id="570" r:id="rId52"/>
    <p:sldId id="569" r:id="rId53"/>
    <p:sldId id="266" r:id="rId54"/>
    <p:sldId id="267" r:id="rId55"/>
    <p:sldId id="268" r:id="rId56"/>
    <p:sldId id="284" r:id="rId57"/>
    <p:sldId id="596" r:id="rId58"/>
    <p:sldId id="597" r:id="rId59"/>
    <p:sldId id="600" r:id="rId60"/>
    <p:sldId id="598" r:id="rId61"/>
    <p:sldId id="599" r:id="rId62"/>
    <p:sldId id="601" r:id="rId63"/>
    <p:sldId id="603" r:id="rId64"/>
    <p:sldId id="608" r:id="rId65"/>
    <p:sldId id="609" r:id="rId66"/>
    <p:sldId id="606" r:id="rId67"/>
    <p:sldId id="605" r:id="rId68"/>
    <p:sldId id="607" r:id="rId69"/>
    <p:sldId id="610" r:id="rId70"/>
    <p:sldId id="611" r:id="rId71"/>
    <p:sldId id="612" r:id="rId72"/>
    <p:sldId id="613" r:id="rId73"/>
    <p:sldId id="1327" r:id="rId74"/>
    <p:sldId id="1326" r:id="rId75"/>
    <p:sldId id="270" r:id="rId76"/>
    <p:sldId id="271" r:id="rId77"/>
    <p:sldId id="274" r:id="rId78"/>
    <p:sldId id="275" r:id="rId79"/>
    <p:sldId id="1328" r:id="rId80"/>
    <p:sldId id="1329" r:id="rId81"/>
    <p:sldId id="276" r:id="rId82"/>
    <p:sldId id="1331" r:id="rId83"/>
    <p:sldId id="1333" r:id="rId84"/>
    <p:sldId id="277" r:id="rId85"/>
    <p:sldId id="1334" r:id="rId86"/>
    <p:sldId id="1335" r:id="rId87"/>
    <p:sldId id="602" r:id="rId88"/>
    <p:sldId id="278" r:id="rId89"/>
    <p:sldId id="1336" r:id="rId90"/>
    <p:sldId id="1337" r:id="rId91"/>
    <p:sldId id="1338" r:id="rId92"/>
    <p:sldId id="1339" r:id="rId93"/>
    <p:sldId id="979" r:id="rId94"/>
    <p:sldId id="1330" r:id="rId95"/>
    <p:sldId id="1315" r:id="rId96"/>
    <p:sldId id="937" r:id="rId97"/>
    <p:sldId id="939" r:id="rId98"/>
  </p:sldIdLst>
  <p:sldSz cx="9144000" cy="5143500" type="screen16x9"/>
  <p:notesSz cx="6858000" cy="9144000"/>
  <p:embeddedFontLst>
    <p:embeddedFont>
      <p:font typeface="Cambria Math" panose="02040503050406030204" pitchFamily="18" charset="0"/>
      <p:regular r:id="rId100"/>
    </p:embeddedFont>
    <p:embeddedFont>
      <p:font typeface="Chalkduster" panose="03050602040202020205" pitchFamily="66" charset="77"/>
      <p:regular r:id="rId101"/>
    </p:embeddedFont>
    <p:embeddedFont>
      <p:font typeface="Consolas" panose="020B0609020204030204" pitchFamily="49" charset="0"/>
      <p:regular r:id="rId102"/>
      <p:bold r:id="rId103"/>
      <p:italic r:id="rId104"/>
      <p:boldItalic r:id="rId105"/>
    </p:embeddedFont>
    <p:embeddedFont>
      <p:font typeface="Courier" panose="02070309020205020404" pitchFamily="49" charset="0"/>
      <p:regular r:id="rId106"/>
      <p:bold r:id="rId107"/>
      <p:italic r:id="rId108"/>
      <p:boldItalic r:id="rId109"/>
    </p:embeddedFont>
    <p:embeddedFont>
      <p:font typeface="Montserrat" pitchFamily="2" charset="77"/>
      <p:regular r:id="rId110"/>
      <p:bold r:id="rId111"/>
      <p:italic r:id="rId112"/>
      <p:boldItalic r:id="rId113"/>
    </p:embeddedFont>
    <p:embeddedFont>
      <p:font typeface="Open Sans" panose="020B0606030504020204" pitchFamily="34" charset="0"/>
      <p:regular r:id="rId114"/>
      <p:bold r:id="rId115"/>
      <p:italic r:id="rId116"/>
      <p:boldItalic r:id="rId117"/>
    </p:embeddedFont>
    <p:embeddedFont>
      <p:font typeface="Open Sans SemiBold" panose="020B0606030504020204" pitchFamily="34" charset="0"/>
      <p:regular r:id="rId118"/>
      <p:bold r:id="rId119"/>
      <p:italic r:id="rId120"/>
      <p:boldItalic r:id="rId121"/>
    </p:embeddedFont>
    <p:embeddedFont>
      <p:font typeface="Open Sans SemiBold" panose="020B0606030504020204" pitchFamily="34" charset="0"/>
      <p:regular r:id="rId118"/>
      <p:bold r:id="rId119"/>
      <p:italic r:id="rId120"/>
      <p:boldItalic r:id="rId121"/>
    </p:embeddedFont>
    <p:embeddedFont>
      <p:font typeface="Segoe UI Emoji" panose="020B0502040204020203" pitchFamily="34" charset="0"/>
      <p:regular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16" userDrawn="1">
          <p15:clr>
            <a:srgbClr val="A4A3A4"/>
          </p15:clr>
        </p15:guide>
        <p15:guide id="2" pos="504" userDrawn="1">
          <p15:clr>
            <a:srgbClr val="A4A3A4"/>
          </p15:clr>
        </p15:guide>
        <p15:guide id="3" pos="24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3C6A06-F39A-C8F4-7DFB-04BF57D4BD19}" name="Narayani R" initials="NR" userId="S::narayani.r@knowledgehut.com::0058fe9f-e96e-412d-b1a4-08447bcd758f" providerId="AD"/>
  <p188:author id="{7BFCD213-2447-0F79-562F-6062207F1CA2}" name="Shiny  Poojary" initials="SP" userId="S::shiny.poojary@knowledgehut.co::9f249047-b913-4e1a-b98f-860b25a2e42f" providerId="AD"/>
  <p188:author id="{453BF225-4D46-92AB-8CDF-1A87C08C9FED}" name="Ratiranjan  Pal" initials="R " userId="S::ratiranjan.pal@knowledgehut.com::dc14cf77-5f4c-483d-a73b-0b54ed515ec2" providerId="AD"/>
  <p188:author id="{F587DD76-4403-308B-ACB6-2CE4C506EC15}" name="Yash Sanjay Goshikwar" initials="YSG" userId="S::yash.goshikwar@knowledgehut.co::b9159f3d-1083-457b-b488-877c96dda727" providerId="AD"/>
  <p188:author id="{83DE3178-715C-D5F7-E206-4BA0140C80A3}" name="Aquib Ajani" initials="AA" userId="S::aquib.ajani@knowledgehut.com::c59ee727-c0f5-4c70-8284-86ceacbac3ce" providerId="AD"/>
  <p188:author id="{5E20378E-7003-F3B6-FD75-BDED887ABE2E}" name="Edwin Moses Alfred" initials="EMA" userId="S::edwin.alfred@knowledgehut.co::3d63d1b0-37dd-49d9-90a7-ab995b97323f" providerId="AD"/>
  <p188:author id="{89460290-8CFD-DC12-F514-156F7FCD8184}" name="Anu Yohannan" initials="AY" userId="S::anu.yohannan@knowledgehut.com::23cc4bb2-f693-4aad-b0a7-edd368b22597" providerId="AD"/>
  <p188:author id="{65BA7A96-3F8E-8285-45B0-1F3E073D8ADE}" name="Devanshi Parashar" initials="DP" userId="S::devanshi.parashar@knowledgehut.co::7e5eff1f-6ec5-4e2b-b1f9-67f682ba1eef" providerId="AD"/>
  <p188:author id="{25185C9D-2E1B-06EE-62FB-C11AD4D29600}" name="Ankita pareek" initials="Ap" userId="S::ankita.pareek@knowledgehut.com::66af2c77-201e-4f1e-a276-3258686e1252" providerId="AD"/>
  <p188:author id="{1417739E-158A-CA61-454A-E0EF2F6186F6}" name="Harsha L" initials="HL" userId="S::harsha.l@knowledgehut.co::f85393f9-ca1d-403a-91d7-fd47fc7d482a" providerId="AD"/>
  <p188:author id="{D313B8B0-87B8-1BDE-D145-3588692FE491}" name="Vidya Rao" initials="VR" userId="S::vidya.rao@knowledgehut.com::16c04462-ca95-4f06-82f0-f4538c824353" providerId="AD"/>
  <p188:author id="{4CBA81C3-C6A4-D6C2-5667-9B86998B4321}" name="Namita Shedbal" initials="NS" userId="S::namita.shedbal@knowledgehut.com::97486503-f5ab-4dac-9174-e99a7e6d3371" providerId="AD"/>
  <p188:author id="{007007C8-3DE4-DD8C-899D-5E99A3E7AD50}" name="Arun Mahesh" initials="AM" userId="S::arun.mahesh@knowledgehut.com::b3dcd661-dfb4-4965-91f8-902a24224c3a" providerId="AD"/>
  <p188:author id="{CAEC24F4-2B75-B2FC-94D1-2DBA776A052E}" name="Ankita pareek" initials="Ap" userId="S::ankita.pareek@knowledgehut.co::66af2c77-201e-4f1e-a276-3258686e125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31"/>
    <a:srgbClr val="FD5E57"/>
    <a:srgbClr val="FF0017"/>
    <a:srgbClr val="F89177"/>
    <a:srgbClr val="A4C6FE"/>
    <a:srgbClr val="FFDBDC"/>
    <a:srgbClr val="E3CB30"/>
    <a:srgbClr val="F4EEE4"/>
    <a:srgbClr val="5CFED4"/>
    <a:srgbClr val="D4E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4"/>
    <p:restoredTop sz="81797"/>
  </p:normalViewPr>
  <p:slideViewPr>
    <p:cSldViewPr snapToGrid="0">
      <p:cViewPr varScale="1">
        <p:scale>
          <a:sx n="155" d="100"/>
          <a:sy n="155" d="100"/>
        </p:scale>
        <p:origin x="1456" y="176"/>
      </p:cViewPr>
      <p:guideLst>
        <p:guide orient="horz" pos="516"/>
        <p:guide pos="504"/>
        <p:guide pos="240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4.fntdata"/><Relationship Id="rId118"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5.fntdata"/><Relationship Id="rId119" Type="http://schemas.openxmlformats.org/officeDocument/2006/relationships/font" Target="fonts/font2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120" Type="http://schemas.openxmlformats.org/officeDocument/2006/relationships/font" Target="fonts/font21.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7.fntdata"/><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122"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s>
</file>

<file path=ppt/comments/modernComment_330_6DCA49A2.xml><?xml version="1.0" encoding="utf-8"?>
<p188:cmLst xmlns:a="http://schemas.openxmlformats.org/drawingml/2006/main" xmlns:r="http://schemas.openxmlformats.org/officeDocument/2006/relationships" xmlns:p188="http://schemas.microsoft.com/office/powerpoint/2018/8/main">
  <p188:cm id="{1789BAE0-C764-4E62-A396-D704AC1074F9}" authorId="{453BF225-4D46-92AB-8CDF-1A87C08C9FED}" status="resolved" created="2023-01-18T07:15:15.171" complete="100000">
    <ac:txMkLst xmlns:ac="http://schemas.microsoft.com/office/drawing/2013/main/command">
      <pc:docMk xmlns:pc="http://schemas.microsoft.com/office/powerpoint/2013/main/command"/>
      <pc:sldMk xmlns:pc="http://schemas.microsoft.com/office/powerpoint/2013/main/command" cId="1841973666" sldId="816"/>
      <ac:spMk id="85" creationId="{00000000-0000-0000-0000-000000000000}"/>
      <ac:txMk cp="8" len="21">
        <ac:context len="30" hash="4044323078"/>
      </ac:txMk>
    </ac:txMkLst>
    <p188:pos x="2754217" y="357980"/>
    <p188:txBody>
      <a:bodyPr/>
      <a:lstStyle/>
      <a:p>
        <a:r>
          <a:rPr lang="en-US"/>
          <a:t>
Explain - Call out the Learning Objectives for the entire session – in the Bloom’s Taxonomy format -- 
Add more relevant objectives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4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473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060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88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20407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69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40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37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14490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6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US" sz="1600" dirty="0">
                <a:latin typeface="Open Sans" panose="020B0606030504020204" pitchFamily="34" charset="0"/>
                <a:ea typeface="Open Sans" panose="020B0606030504020204" pitchFamily="34" charset="0"/>
                <a:cs typeface="Open Sans" panose="020B0606030504020204" pitchFamily="34" charset="0"/>
              </a:rPr>
              <a:t>Note to the trainer: The learner might find this question confusing and tricky and might also opt for Question B or even C besides D as the correct answer. Here is how you should explain the reasons why D is the only right answer:</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physical smartphone</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is hardware. It's the tangible device you can touch.</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visual menu on the app</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While you might think this is software, it's actually part of the user interface. It's the result of software, yes, but on its own, it's simply what you see because of the software.</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data about your order</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too, seems like it could be the software. But it's not. The data is a product or by-product of the software's function. It's stored and managed by the software but isn't the software itself.</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set of instructions for the app's function</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is the heart of our answer. Software is all about the instructions written by developers that tell the hardware what to do. These instructions make up the app, enable it to display the menu, take your order, and communicate with the server to process your payment.</a:t>
            </a:r>
            <a:b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br>
            <a:endPar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endParaRPr>
          </a:p>
          <a:p>
            <a:pPr marL="457200" lvl="0" indent="-298450" algn="l"/>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So when we talk about software, we're referring to this last point: the code, the commands, the digital blueprint that instructs your device on how to behave and respond to your inputs. It's invisible in its operation but visible through its effects, like the visual menu and the processed order.</a:t>
            </a:r>
          </a:p>
          <a:p>
            <a:pPr marL="457200" indent="-298450"/>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827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486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l"/>
            <a:r>
              <a:rPr lang="en-US" sz="1600" dirty="0">
                <a:latin typeface="Open Sans" panose="020B0606030504020204" pitchFamily="34" charset="0"/>
                <a:ea typeface="Open Sans" panose="020B0606030504020204" pitchFamily="34" charset="0"/>
                <a:cs typeface="Open Sans" panose="020B0606030504020204" pitchFamily="34" charset="0"/>
              </a:rPr>
              <a:t>Note to the trainer: The learner might find this question confusing and tricky and might also opt for Question B or even C besides D as the correct answer. Here is how you should explain the reasons why D is the only right answer:</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physical smartphone</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is hardware. It's the tangible device you can touch.</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visual menu on the app</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While you might think this is software, it's actually part of the user interface. It's the result of software, yes, but on its own, it's simply what you see because of the software.</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data about your order</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too, seems like it could be the software. But it's not. The data is a product or by-product of the software's function. It's stored and managed by the software but isn't the software itself.</a:t>
            </a:r>
          </a:p>
          <a:p>
            <a:pPr marL="914400" lvl="1" indent="-298450" algn="l"/>
            <a:r>
              <a:rPr lang="en-IN" sz="1600" b="1"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The set of instructions for the app's function</a:t>
            </a:r>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 This is the heart of our answer. Software is all about the instructions written by developers that tell the hardware what to do. These instructions make up the app, enable it to display the menu, take your order, and communicate with the server to process your payment.</a:t>
            </a:r>
            <a:b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br>
            <a:endPar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endParaRPr>
          </a:p>
          <a:p>
            <a:pPr marL="457200" lvl="0" indent="-298450" algn="l"/>
            <a:r>
              <a:rPr lang="en-IN" sz="1600" b="0" i="0" dirty="0">
                <a:solidFill>
                  <a:srgbClr val="ECECEC"/>
                </a:solidFill>
                <a:effectLst/>
                <a:highlight>
                  <a:srgbClr val="212121"/>
                </a:highlight>
                <a:latin typeface="Open Sans" panose="020B0606030504020204" pitchFamily="34" charset="0"/>
                <a:ea typeface="Open Sans" panose="020B0606030504020204" pitchFamily="34" charset="0"/>
                <a:cs typeface="Open Sans" panose="020B0606030504020204" pitchFamily="34" charset="0"/>
              </a:rPr>
              <a:t>So when we talk about software, we're referring to this last point: the code, the commands, the digital blueprint that instructs your device on how to behave and respond to your inputs. It's invisible in its operation but visible through its effects, like the visual menu and the processed order.</a:t>
            </a:r>
          </a:p>
          <a:p>
            <a:pPr marL="457200" indent="-298450"/>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5993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49249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58178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47316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94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17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38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35203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9228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30594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23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53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302022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637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93137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336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499004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715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02067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941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0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05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114003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029260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486687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31094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8793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9795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87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295518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575585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92373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221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204070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1972325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910068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508912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828486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845347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051822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5366349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748879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84804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057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9702620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44772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8309664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002292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654649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7235927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7922575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802614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52433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02837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e358271b2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e358271b2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183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59170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8793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1702757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196649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19800366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879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9075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1257883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7690283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297113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15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995675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295221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8684645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endParaRPr lang="en-US"/>
          </a:p>
        </p:txBody>
      </p:sp>
    </p:spTree>
    <p:extLst>
      <p:ext uri="{BB962C8B-B14F-4D97-AF65-F5344CB8AC3E}">
        <p14:creationId xmlns:p14="http://schemas.microsoft.com/office/powerpoint/2010/main" val="42504253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28182367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3561137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1736748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IN" b="1" baseline="0" dirty="0"/>
          </a:p>
        </p:txBody>
      </p:sp>
    </p:spTree>
    <p:extLst>
      <p:ext uri="{BB962C8B-B14F-4D97-AF65-F5344CB8AC3E}">
        <p14:creationId xmlns:p14="http://schemas.microsoft.com/office/powerpoint/2010/main" val="4747343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3032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21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1266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984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0043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89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15650" y="312000"/>
            <a:ext cx="29292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2E318E"/>
                </a:solidFill>
                <a:latin typeface="Montserrat"/>
                <a:ea typeface="Montserrat"/>
                <a:cs typeface="Montserrat"/>
                <a:sym typeface="Montserrat"/>
              </a:defRPr>
            </a:lvl1pPr>
            <a:lvl2pPr lvl="1" rtl="0">
              <a:spcBef>
                <a:spcPts val="0"/>
              </a:spcBef>
              <a:spcAft>
                <a:spcPts val="0"/>
              </a:spcAft>
              <a:buNone/>
              <a:defRPr sz="1400" b="1">
                <a:solidFill>
                  <a:srgbClr val="2E318E"/>
                </a:solidFill>
                <a:latin typeface="Montserrat"/>
                <a:ea typeface="Montserrat"/>
                <a:cs typeface="Montserrat"/>
                <a:sym typeface="Montserrat"/>
              </a:defRPr>
            </a:lvl2pPr>
            <a:lvl3pPr lvl="2" rtl="0">
              <a:spcBef>
                <a:spcPts val="0"/>
              </a:spcBef>
              <a:spcAft>
                <a:spcPts val="0"/>
              </a:spcAft>
              <a:buNone/>
              <a:defRPr sz="1400" b="1">
                <a:solidFill>
                  <a:srgbClr val="2E318E"/>
                </a:solidFill>
                <a:latin typeface="Montserrat"/>
                <a:ea typeface="Montserrat"/>
                <a:cs typeface="Montserrat"/>
                <a:sym typeface="Montserrat"/>
              </a:defRPr>
            </a:lvl3pPr>
            <a:lvl4pPr lvl="3" rtl="0">
              <a:spcBef>
                <a:spcPts val="0"/>
              </a:spcBef>
              <a:spcAft>
                <a:spcPts val="0"/>
              </a:spcAft>
              <a:buNone/>
              <a:defRPr sz="1400" b="1">
                <a:solidFill>
                  <a:srgbClr val="2E318E"/>
                </a:solidFill>
                <a:latin typeface="Montserrat"/>
                <a:ea typeface="Montserrat"/>
                <a:cs typeface="Montserrat"/>
                <a:sym typeface="Montserrat"/>
              </a:defRPr>
            </a:lvl4pPr>
            <a:lvl5pPr lvl="4" rtl="0">
              <a:spcBef>
                <a:spcPts val="0"/>
              </a:spcBef>
              <a:spcAft>
                <a:spcPts val="0"/>
              </a:spcAft>
              <a:buNone/>
              <a:defRPr sz="1400" b="1">
                <a:solidFill>
                  <a:srgbClr val="2E318E"/>
                </a:solidFill>
                <a:latin typeface="Montserrat"/>
                <a:ea typeface="Montserrat"/>
                <a:cs typeface="Montserrat"/>
                <a:sym typeface="Montserrat"/>
              </a:defRPr>
            </a:lvl5pPr>
            <a:lvl6pPr lvl="5" rtl="0">
              <a:spcBef>
                <a:spcPts val="0"/>
              </a:spcBef>
              <a:spcAft>
                <a:spcPts val="0"/>
              </a:spcAft>
              <a:buNone/>
              <a:defRPr sz="1400" b="1">
                <a:solidFill>
                  <a:srgbClr val="2E318E"/>
                </a:solidFill>
                <a:latin typeface="Montserrat"/>
                <a:ea typeface="Montserrat"/>
                <a:cs typeface="Montserrat"/>
                <a:sym typeface="Montserrat"/>
              </a:defRPr>
            </a:lvl6pPr>
            <a:lvl7pPr lvl="6" rtl="0">
              <a:spcBef>
                <a:spcPts val="0"/>
              </a:spcBef>
              <a:spcAft>
                <a:spcPts val="0"/>
              </a:spcAft>
              <a:buNone/>
              <a:defRPr sz="1400" b="1">
                <a:solidFill>
                  <a:srgbClr val="2E318E"/>
                </a:solidFill>
                <a:latin typeface="Montserrat"/>
                <a:ea typeface="Montserrat"/>
                <a:cs typeface="Montserrat"/>
                <a:sym typeface="Montserrat"/>
              </a:defRPr>
            </a:lvl7pPr>
            <a:lvl8pPr lvl="7" rtl="0">
              <a:spcBef>
                <a:spcPts val="0"/>
              </a:spcBef>
              <a:spcAft>
                <a:spcPts val="0"/>
              </a:spcAft>
              <a:buNone/>
              <a:defRPr sz="1400" b="1">
                <a:solidFill>
                  <a:srgbClr val="2E318E"/>
                </a:solidFill>
                <a:latin typeface="Montserrat"/>
                <a:ea typeface="Montserrat"/>
                <a:cs typeface="Montserrat"/>
                <a:sym typeface="Montserrat"/>
              </a:defRPr>
            </a:lvl8pPr>
            <a:lvl9pPr lvl="8" rtl="0">
              <a:spcBef>
                <a:spcPts val="0"/>
              </a:spcBef>
              <a:spcAft>
                <a:spcPts val="0"/>
              </a:spcAft>
              <a:buNone/>
              <a:defRPr sz="1400" b="1">
                <a:solidFill>
                  <a:srgbClr val="2E318E"/>
                </a:solidFill>
                <a:latin typeface="Montserrat"/>
                <a:ea typeface="Montserrat"/>
                <a:cs typeface="Montserrat"/>
                <a:sym typeface="Montserrat"/>
              </a:defRPr>
            </a:lvl9pPr>
          </a:lstStyle>
          <a:p>
            <a:endParaRPr/>
          </a:p>
        </p:txBody>
      </p:sp>
      <p:sp>
        <p:nvSpPr>
          <p:cNvPr id="56" name="Google Shape;56;p14"/>
          <p:cNvSpPr txBox="1">
            <a:spLocks noGrp="1"/>
          </p:cNvSpPr>
          <p:nvPr>
            <p:ph type="subTitle" idx="1"/>
          </p:nvPr>
        </p:nvSpPr>
        <p:spPr>
          <a:xfrm>
            <a:off x="524334" y="143000"/>
            <a:ext cx="23226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000000"/>
                </a:solidFill>
                <a:latin typeface="Montserrat"/>
                <a:ea typeface="Montserrat"/>
                <a:cs typeface="Montserrat"/>
                <a:sym typeface="Montserrat"/>
              </a:defRPr>
            </a:lvl1pPr>
            <a:lvl2pPr lvl="1" rtl="0">
              <a:spcBef>
                <a:spcPts val="0"/>
              </a:spcBef>
              <a:spcAft>
                <a:spcPts val="0"/>
              </a:spcAft>
              <a:buNone/>
              <a:defRPr sz="1000">
                <a:solidFill>
                  <a:srgbClr val="000000"/>
                </a:solidFill>
              </a:defRPr>
            </a:lvl2pPr>
            <a:lvl3pPr lvl="2" rtl="0">
              <a:spcBef>
                <a:spcPts val="0"/>
              </a:spcBef>
              <a:spcAft>
                <a:spcPts val="0"/>
              </a:spcAft>
              <a:buNone/>
              <a:defRPr sz="1000">
                <a:solidFill>
                  <a:srgbClr val="000000"/>
                </a:solidFill>
              </a:defRPr>
            </a:lvl3pPr>
            <a:lvl4pPr lvl="3" rtl="0">
              <a:spcBef>
                <a:spcPts val="0"/>
              </a:spcBef>
              <a:spcAft>
                <a:spcPts val="0"/>
              </a:spcAft>
              <a:buNone/>
              <a:defRPr sz="1000">
                <a:solidFill>
                  <a:srgbClr val="000000"/>
                </a:solidFill>
              </a:defRPr>
            </a:lvl4pPr>
            <a:lvl5pPr lvl="4" rtl="0">
              <a:spcBef>
                <a:spcPts val="0"/>
              </a:spcBef>
              <a:spcAft>
                <a:spcPts val="0"/>
              </a:spcAft>
              <a:buNone/>
              <a:defRPr sz="1000">
                <a:solidFill>
                  <a:srgbClr val="000000"/>
                </a:solidFill>
              </a:defRPr>
            </a:lvl5pPr>
            <a:lvl6pPr lvl="5" rtl="0">
              <a:spcBef>
                <a:spcPts val="0"/>
              </a:spcBef>
              <a:spcAft>
                <a:spcPts val="0"/>
              </a:spcAft>
              <a:buNone/>
              <a:defRPr sz="1000">
                <a:solidFill>
                  <a:srgbClr val="000000"/>
                </a:solidFill>
              </a:defRPr>
            </a:lvl6pPr>
            <a:lvl7pPr lvl="6" rtl="0">
              <a:spcBef>
                <a:spcPts val="0"/>
              </a:spcBef>
              <a:spcAft>
                <a:spcPts val="0"/>
              </a:spcAft>
              <a:buNone/>
              <a:defRPr sz="1000">
                <a:solidFill>
                  <a:srgbClr val="000000"/>
                </a:solidFill>
              </a:defRPr>
            </a:lvl7pPr>
            <a:lvl8pPr lvl="7" rtl="0">
              <a:spcBef>
                <a:spcPts val="0"/>
              </a:spcBef>
              <a:spcAft>
                <a:spcPts val="0"/>
              </a:spcAft>
              <a:buNone/>
              <a:defRPr sz="1000">
                <a:solidFill>
                  <a:srgbClr val="000000"/>
                </a:solidFill>
              </a:defRPr>
            </a:lvl8pPr>
            <a:lvl9pPr lvl="8" rtl="0">
              <a:spcBef>
                <a:spcPts val="0"/>
              </a:spcBef>
              <a:spcAft>
                <a:spcPts val="0"/>
              </a:spcAft>
              <a:buNone/>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15650" y="312000"/>
            <a:ext cx="29292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2E318E"/>
                </a:solidFill>
                <a:latin typeface="Montserrat"/>
                <a:ea typeface="Montserrat"/>
                <a:cs typeface="Montserrat"/>
                <a:sym typeface="Montserrat"/>
              </a:defRPr>
            </a:lvl1pPr>
            <a:lvl2pPr lvl="1" rtl="0">
              <a:spcBef>
                <a:spcPts val="0"/>
              </a:spcBef>
              <a:spcAft>
                <a:spcPts val="0"/>
              </a:spcAft>
              <a:buNone/>
              <a:defRPr sz="1400" b="1">
                <a:solidFill>
                  <a:srgbClr val="2E318E"/>
                </a:solidFill>
                <a:latin typeface="Montserrat"/>
                <a:ea typeface="Montserrat"/>
                <a:cs typeface="Montserrat"/>
                <a:sym typeface="Montserrat"/>
              </a:defRPr>
            </a:lvl2pPr>
            <a:lvl3pPr lvl="2" rtl="0">
              <a:spcBef>
                <a:spcPts val="0"/>
              </a:spcBef>
              <a:spcAft>
                <a:spcPts val="0"/>
              </a:spcAft>
              <a:buNone/>
              <a:defRPr sz="1400" b="1">
                <a:solidFill>
                  <a:srgbClr val="2E318E"/>
                </a:solidFill>
                <a:latin typeface="Montserrat"/>
                <a:ea typeface="Montserrat"/>
                <a:cs typeface="Montserrat"/>
                <a:sym typeface="Montserrat"/>
              </a:defRPr>
            </a:lvl3pPr>
            <a:lvl4pPr lvl="3" rtl="0">
              <a:spcBef>
                <a:spcPts val="0"/>
              </a:spcBef>
              <a:spcAft>
                <a:spcPts val="0"/>
              </a:spcAft>
              <a:buNone/>
              <a:defRPr sz="1400" b="1">
                <a:solidFill>
                  <a:srgbClr val="2E318E"/>
                </a:solidFill>
                <a:latin typeface="Montserrat"/>
                <a:ea typeface="Montserrat"/>
                <a:cs typeface="Montserrat"/>
                <a:sym typeface="Montserrat"/>
              </a:defRPr>
            </a:lvl4pPr>
            <a:lvl5pPr lvl="4" rtl="0">
              <a:spcBef>
                <a:spcPts val="0"/>
              </a:spcBef>
              <a:spcAft>
                <a:spcPts val="0"/>
              </a:spcAft>
              <a:buNone/>
              <a:defRPr sz="1400" b="1">
                <a:solidFill>
                  <a:srgbClr val="2E318E"/>
                </a:solidFill>
                <a:latin typeface="Montserrat"/>
                <a:ea typeface="Montserrat"/>
                <a:cs typeface="Montserrat"/>
                <a:sym typeface="Montserrat"/>
              </a:defRPr>
            </a:lvl5pPr>
            <a:lvl6pPr lvl="5" rtl="0">
              <a:spcBef>
                <a:spcPts val="0"/>
              </a:spcBef>
              <a:spcAft>
                <a:spcPts val="0"/>
              </a:spcAft>
              <a:buNone/>
              <a:defRPr sz="1400" b="1">
                <a:solidFill>
                  <a:srgbClr val="2E318E"/>
                </a:solidFill>
                <a:latin typeface="Montserrat"/>
                <a:ea typeface="Montserrat"/>
                <a:cs typeface="Montserrat"/>
                <a:sym typeface="Montserrat"/>
              </a:defRPr>
            </a:lvl6pPr>
            <a:lvl7pPr lvl="6" rtl="0">
              <a:spcBef>
                <a:spcPts val="0"/>
              </a:spcBef>
              <a:spcAft>
                <a:spcPts val="0"/>
              </a:spcAft>
              <a:buNone/>
              <a:defRPr sz="1400" b="1">
                <a:solidFill>
                  <a:srgbClr val="2E318E"/>
                </a:solidFill>
                <a:latin typeface="Montserrat"/>
                <a:ea typeface="Montserrat"/>
                <a:cs typeface="Montserrat"/>
                <a:sym typeface="Montserrat"/>
              </a:defRPr>
            </a:lvl7pPr>
            <a:lvl8pPr lvl="7" rtl="0">
              <a:spcBef>
                <a:spcPts val="0"/>
              </a:spcBef>
              <a:spcAft>
                <a:spcPts val="0"/>
              </a:spcAft>
              <a:buNone/>
              <a:defRPr sz="1400" b="1">
                <a:solidFill>
                  <a:srgbClr val="2E318E"/>
                </a:solidFill>
                <a:latin typeface="Montserrat"/>
                <a:ea typeface="Montserrat"/>
                <a:cs typeface="Montserrat"/>
                <a:sym typeface="Montserrat"/>
              </a:defRPr>
            </a:lvl8pPr>
            <a:lvl9pPr lvl="8" rtl="0">
              <a:spcBef>
                <a:spcPts val="0"/>
              </a:spcBef>
              <a:spcAft>
                <a:spcPts val="0"/>
              </a:spcAft>
              <a:buNone/>
              <a:defRPr sz="1400" b="1">
                <a:solidFill>
                  <a:srgbClr val="2E318E"/>
                </a:solidFill>
                <a:latin typeface="Montserrat"/>
                <a:ea typeface="Montserrat"/>
                <a:cs typeface="Montserrat"/>
                <a:sym typeface="Montserrat"/>
              </a:defRPr>
            </a:lvl9pPr>
          </a:lstStyle>
          <a:p>
            <a:endParaRPr/>
          </a:p>
        </p:txBody>
      </p:sp>
      <p:sp>
        <p:nvSpPr>
          <p:cNvPr id="56" name="Google Shape;56;p14"/>
          <p:cNvSpPr txBox="1">
            <a:spLocks noGrp="1"/>
          </p:cNvSpPr>
          <p:nvPr>
            <p:ph type="subTitle" idx="1"/>
          </p:nvPr>
        </p:nvSpPr>
        <p:spPr>
          <a:xfrm>
            <a:off x="524334" y="143000"/>
            <a:ext cx="23226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000000"/>
                </a:solidFill>
                <a:latin typeface="Montserrat"/>
                <a:ea typeface="Montserrat"/>
                <a:cs typeface="Montserrat"/>
                <a:sym typeface="Montserrat"/>
              </a:defRPr>
            </a:lvl1pPr>
            <a:lvl2pPr lvl="1" rtl="0">
              <a:spcBef>
                <a:spcPts val="0"/>
              </a:spcBef>
              <a:spcAft>
                <a:spcPts val="0"/>
              </a:spcAft>
              <a:buNone/>
              <a:defRPr sz="1000">
                <a:solidFill>
                  <a:srgbClr val="000000"/>
                </a:solidFill>
              </a:defRPr>
            </a:lvl2pPr>
            <a:lvl3pPr lvl="2" rtl="0">
              <a:spcBef>
                <a:spcPts val="0"/>
              </a:spcBef>
              <a:spcAft>
                <a:spcPts val="0"/>
              </a:spcAft>
              <a:buNone/>
              <a:defRPr sz="1000">
                <a:solidFill>
                  <a:srgbClr val="000000"/>
                </a:solidFill>
              </a:defRPr>
            </a:lvl3pPr>
            <a:lvl4pPr lvl="3" rtl="0">
              <a:spcBef>
                <a:spcPts val="0"/>
              </a:spcBef>
              <a:spcAft>
                <a:spcPts val="0"/>
              </a:spcAft>
              <a:buNone/>
              <a:defRPr sz="1000">
                <a:solidFill>
                  <a:srgbClr val="000000"/>
                </a:solidFill>
              </a:defRPr>
            </a:lvl4pPr>
            <a:lvl5pPr lvl="4" rtl="0">
              <a:spcBef>
                <a:spcPts val="0"/>
              </a:spcBef>
              <a:spcAft>
                <a:spcPts val="0"/>
              </a:spcAft>
              <a:buNone/>
              <a:defRPr sz="1000">
                <a:solidFill>
                  <a:srgbClr val="000000"/>
                </a:solidFill>
              </a:defRPr>
            </a:lvl5pPr>
            <a:lvl6pPr lvl="5" rtl="0">
              <a:spcBef>
                <a:spcPts val="0"/>
              </a:spcBef>
              <a:spcAft>
                <a:spcPts val="0"/>
              </a:spcAft>
              <a:buNone/>
              <a:defRPr sz="1000">
                <a:solidFill>
                  <a:srgbClr val="000000"/>
                </a:solidFill>
              </a:defRPr>
            </a:lvl6pPr>
            <a:lvl7pPr lvl="6" rtl="0">
              <a:spcBef>
                <a:spcPts val="0"/>
              </a:spcBef>
              <a:spcAft>
                <a:spcPts val="0"/>
              </a:spcAft>
              <a:buNone/>
              <a:defRPr sz="1000">
                <a:solidFill>
                  <a:srgbClr val="000000"/>
                </a:solidFill>
              </a:defRPr>
            </a:lvl7pPr>
            <a:lvl8pPr lvl="7" rtl="0">
              <a:spcBef>
                <a:spcPts val="0"/>
              </a:spcBef>
              <a:spcAft>
                <a:spcPts val="0"/>
              </a:spcAft>
              <a:buNone/>
              <a:defRPr sz="1000">
                <a:solidFill>
                  <a:srgbClr val="000000"/>
                </a:solidFill>
              </a:defRPr>
            </a:lvl8pPr>
            <a:lvl9pPr lvl="8" rtl="0">
              <a:spcBef>
                <a:spcPts val="0"/>
              </a:spcBef>
              <a:spcAft>
                <a:spcPts val="0"/>
              </a:spcAft>
              <a:buNone/>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reserve="1">
  <p:cSld name="1_Custom Layout 3">
    <p:bg>
      <p:bgPr>
        <a:solidFill>
          <a:schemeClr val="lt1"/>
        </a:solidFill>
        <a:effectLst/>
      </p:bgPr>
    </p:bg>
    <p:spTree>
      <p:nvGrpSpPr>
        <p:cNvPr id="1" name="Shape 64"/>
        <p:cNvGrpSpPr/>
        <p:nvPr/>
      </p:nvGrpSpPr>
      <p:grpSpPr>
        <a:xfrm>
          <a:off x="0" y="0"/>
          <a:ext cx="0" cy="0"/>
          <a:chOff x="0" y="0"/>
          <a:chExt cx="0" cy="0"/>
        </a:xfrm>
      </p:grpSpPr>
      <p:sp>
        <p:nvSpPr>
          <p:cNvPr id="65" name="Google Shape;65;p18"/>
          <p:cNvSpPr/>
          <p:nvPr/>
        </p:nvSpPr>
        <p:spPr>
          <a:xfrm>
            <a:off x="0" y="-150"/>
            <a:ext cx="9142500" cy="5143500"/>
          </a:xfrm>
          <a:prstGeom prst="rect">
            <a:avLst/>
          </a:prstGeom>
          <a:gradFill flip="none" rotWithShape="1">
            <a:gsLst>
              <a:gs pos="0">
                <a:srgbClr val="FF0017"/>
              </a:gs>
              <a:gs pos="100000">
                <a:srgbClr val="FD5E57"/>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30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3" name="Picture 2" descr="A red and white text on a black background&#10;&#10;Description automatically generated">
            <a:extLst>
              <a:ext uri="{FF2B5EF4-FFF2-40B4-BE49-F238E27FC236}">
                <a16:creationId xmlns:a16="http://schemas.microsoft.com/office/drawing/2014/main" id="{0E681BF3-0F14-95D4-289C-860453A1DBE3}"/>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2" name="Picture 1" descr="A red and white text on a black background&#10;&#10;Description automatically generated">
            <a:extLst>
              <a:ext uri="{FF2B5EF4-FFF2-40B4-BE49-F238E27FC236}">
                <a16:creationId xmlns:a16="http://schemas.microsoft.com/office/drawing/2014/main" id="{61327184-02A0-79C0-380C-9FD6DD265587}"/>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A59CCC-3744-6241-B81A-51A54CDACE74}"/>
              </a:ext>
            </a:extLst>
          </p:cNvPr>
          <p:cNvSpPr>
            <a:spLocks noGrp="1"/>
          </p:cNvSpPr>
          <p:nvPr>
            <p:ph type="body" sz="quarter" idx="10"/>
          </p:nvPr>
        </p:nvSpPr>
        <p:spPr>
          <a:xfrm>
            <a:off x="297498" y="208199"/>
            <a:ext cx="7074694" cy="687766"/>
          </a:xfrm>
          <a:prstGeom prst="rect">
            <a:avLst/>
          </a:prstGeom>
        </p:spPr>
        <p:txBody>
          <a:bodyPr>
            <a:normAutofit/>
          </a:bodyPr>
          <a:lstStyle>
            <a:lvl1pPr>
              <a:defRPr lang="en-US" sz="3000" b="1" kern="1200" dirty="0">
                <a:solidFill>
                  <a:schemeClr val="tx1"/>
                </a:solidFill>
                <a:latin typeface="Calibri" panose="020F0502020204030204" pitchFamily="34" charset="0"/>
                <a:ea typeface="+mn-ea"/>
                <a:cs typeface="Calibri" panose="020F0502020204030204" pitchFamily="34" charset="0"/>
              </a:defRPr>
            </a:lvl1pPr>
          </a:lstStyle>
          <a:p>
            <a:pPr marL="0" lvl="0" algn="l" defTabSz="685800" rtl="0" eaLnBrk="1" latinLnBrk="0" hangingPunct="1"/>
            <a:r>
              <a:rPr lang="en-GB"/>
              <a:t>Click to edit Master text styles</a:t>
            </a:r>
            <a:endParaRPr lang="en-US"/>
          </a:p>
        </p:txBody>
      </p:sp>
      <p:sp>
        <p:nvSpPr>
          <p:cNvPr id="7" name="Text Placeholder 5">
            <a:extLst>
              <a:ext uri="{FF2B5EF4-FFF2-40B4-BE49-F238E27FC236}">
                <a16:creationId xmlns:a16="http://schemas.microsoft.com/office/drawing/2014/main" id="{31216D6A-30DC-F742-8CA6-6E6B661D6BD1}"/>
              </a:ext>
            </a:extLst>
          </p:cNvPr>
          <p:cNvSpPr>
            <a:spLocks noGrp="1"/>
          </p:cNvSpPr>
          <p:nvPr>
            <p:ph type="body" sz="quarter" idx="11"/>
          </p:nvPr>
        </p:nvSpPr>
        <p:spPr>
          <a:xfrm>
            <a:off x="686117" y="1076696"/>
            <a:ext cx="7726363" cy="500887"/>
          </a:xfrm>
          <a:prstGeom prst="rect">
            <a:avLst/>
          </a:prstGeom>
        </p:spPr>
        <p:txBody>
          <a:bodyPr/>
          <a:lstStyle>
            <a:lvl1pPr>
              <a:defRPr lang="en-US" sz="2000" b="0" kern="1200" dirty="0">
                <a:solidFill>
                  <a:schemeClr val="tx1"/>
                </a:solidFill>
                <a:latin typeface="Calibri" panose="020F0502020204030204" pitchFamily="34" charset="0"/>
                <a:ea typeface="+mn-ea"/>
                <a:cs typeface="Calibri" panose="020F0502020204030204" pitchFamily="34" charset="0"/>
              </a:defRPr>
            </a:lvl1pPr>
          </a:lstStyle>
          <a:p>
            <a:pPr marL="0" lvl="0" algn="l" defTabSz="685800" rtl="0" eaLnBrk="1" latinLnBrk="0" hangingPunct="1"/>
            <a:r>
              <a:rPr lang="en-GB"/>
              <a:t>Click to edit Master text styles</a:t>
            </a:r>
          </a:p>
        </p:txBody>
      </p:sp>
      <p:sp>
        <p:nvSpPr>
          <p:cNvPr id="8" name="Text Placeholder 5">
            <a:extLst>
              <a:ext uri="{FF2B5EF4-FFF2-40B4-BE49-F238E27FC236}">
                <a16:creationId xmlns:a16="http://schemas.microsoft.com/office/drawing/2014/main" id="{C43C50A3-9F05-5E49-A450-02160CB808B8}"/>
              </a:ext>
            </a:extLst>
          </p:cNvPr>
          <p:cNvSpPr>
            <a:spLocks noGrp="1"/>
          </p:cNvSpPr>
          <p:nvPr>
            <p:ph type="body" sz="quarter" idx="12"/>
          </p:nvPr>
        </p:nvSpPr>
        <p:spPr>
          <a:xfrm>
            <a:off x="686117" y="1577583"/>
            <a:ext cx="7726363" cy="2669952"/>
          </a:xfrm>
          <a:prstGeom prst="rect">
            <a:avLst/>
          </a:prstGeom>
        </p:spPr>
        <p:txBody>
          <a:bodyPr/>
          <a:lstStyle>
            <a:lvl1pPr marL="285750" indent="-285750">
              <a:lnSpc>
                <a:spcPct val="100000"/>
              </a:lnSpc>
              <a:spcBef>
                <a:spcPts val="300"/>
              </a:spcBef>
              <a:buFont typeface="Arial" panose="020B0604020202020204" pitchFamily="34" charset="0"/>
              <a:buChar char="•"/>
              <a:defRPr lang="en-GB" sz="2000" b="0" dirty="0" smtClean="0">
                <a:solidFill>
                  <a:schemeClr val="tx1"/>
                </a:solidFill>
              </a:defRPr>
            </a:lvl1pPr>
          </a:lstStyle>
          <a:p>
            <a:pPr lvl="0" defTabSz="685800"/>
            <a:r>
              <a:rPr lang="en-GB"/>
              <a:t>Click to edit Master text styles</a:t>
            </a:r>
          </a:p>
          <a:p>
            <a:pPr lvl="0" defTabSz="685800"/>
            <a:r>
              <a:rPr lang="en-GB"/>
              <a:t>Click to edit Master text styles</a:t>
            </a:r>
          </a:p>
          <a:p>
            <a:pPr lvl="0" defTabSz="685800"/>
            <a:r>
              <a:rPr lang="en-GB"/>
              <a:t>Click to edit Master text styles</a:t>
            </a:r>
          </a:p>
          <a:p>
            <a:pPr lvl="0" defTabSz="685800"/>
            <a:r>
              <a:rPr lang="en-GB"/>
              <a:t>Click to edit Master text styles</a:t>
            </a:r>
          </a:p>
          <a:p>
            <a:pPr lvl="0" defTabSz="685800"/>
            <a:r>
              <a:rPr lang="en-GB"/>
              <a:t>Click to edit Master text styles</a:t>
            </a:r>
          </a:p>
        </p:txBody>
      </p:sp>
    </p:spTree>
    <p:extLst>
      <p:ext uri="{BB962C8B-B14F-4D97-AF65-F5344CB8AC3E}">
        <p14:creationId xmlns:p14="http://schemas.microsoft.com/office/powerpoint/2010/main" val="338937283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9"/>
          <p:cNvPicPr preferRelativeResize="0"/>
          <p:nvPr/>
        </p:nvPicPr>
        <p:blipFill>
          <a:blip r:embed="rId2">
            <a:alphaModFix/>
          </a:blip>
          <a:stretch>
            <a:fillRect/>
          </a:stretch>
        </p:blipFill>
        <p:spPr>
          <a:xfrm>
            <a:off x="8184425" y="654200"/>
            <a:ext cx="959567" cy="874676"/>
          </a:xfrm>
          <a:prstGeom prst="rect">
            <a:avLst/>
          </a:prstGeom>
          <a:noFill/>
          <a:ln>
            <a:noFill/>
          </a:ln>
        </p:spPr>
      </p:pic>
      <p:pic>
        <p:nvPicPr>
          <p:cNvPr id="70" name="Google Shape;70;p19"/>
          <p:cNvPicPr preferRelativeResize="0"/>
          <p:nvPr/>
        </p:nvPicPr>
        <p:blipFill>
          <a:blip r:embed="rId3">
            <a:alphaModFix/>
          </a:blip>
          <a:stretch>
            <a:fillRect/>
          </a:stretch>
        </p:blipFill>
        <p:spPr>
          <a:xfrm>
            <a:off x="6282450" y="4626575"/>
            <a:ext cx="615078" cy="516924"/>
          </a:xfrm>
          <a:prstGeom prst="rect">
            <a:avLst/>
          </a:prstGeom>
          <a:noFill/>
          <a:ln>
            <a:noFill/>
          </a:ln>
        </p:spPr>
      </p:pic>
      <p:pic>
        <p:nvPicPr>
          <p:cNvPr id="6" name="Picture 5" descr="A red and white text on a black background&#10;&#10;Description automatically generated">
            <a:extLst>
              <a:ext uri="{FF2B5EF4-FFF2-40B4-BE49-F238E27FC236}">
                <a16:creationId xmlns:a16="http://schemas.microsoft.com/office/drawing/2014/main" id="{FFB50716-D2B3-97DB-4012-92BA35978DFB}"/>
              </a:ext>
            </a:extLst>
          </p:cNvPr>
          <p:cNvPicPr>
            <a:picLocks noChangeAspect="1"/>
          </p:cNvPicPr>
          <p:nvPr userDrawn="1"/>
        </p:nvPicPr>
        <p:blipFill>
          <a:blip r:embed="rId4"/>
          <a:stretch>
            <a:fillRect/>
          </a:stretch>
        </p:blipFill>
        <p:spPr>
          <a:xfrm>
            <a:off x="468726" y="3724283"/>
            <a:ext cx="2481943" cy="902292"/>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red and black text&#10;&#10;Description automatically generated">
            <a:extLst>
              <a:ext uri="{FF2B5EF4-FFF2-40B4-BE49-F238E27FC236}">
                <a16:creationId xmlns:a16="http://schemas.microsoft.com/office/drawing/2014/main" id="{F67DED59-83FF-2DD7-E110-A1B6EDBBCADB}"/>
              </a:ext>
            </a:extLst>
          </p:cNvPr>
          <p:cNvPicPr>
            <a:picLocks noChangeAspect="1"/>
          </p:cNvPicPr>
          <p:nvPr userDrawn="1"/>
        </p:nvPicPr>
        <p:blipFill>
          <a:blip r:embed="rId10"/>
          <a:stretch>
            <a:fillRect/>
          </a:stretch>
        </p:blipFill>
        <p:spPr>
          <a:xfrm>
            <a:off x="7863845" y="228557"/>
            <a:ext cx="968455" cy="352075"/>
          </a:xfrm>
          <a:prstGeom prst="rect">
            <a:avLst/>
          </a:prstGeom>
        </p:spPr>
      </p:pic>
    </p:spTree>
  </p:cSld>
  <p:clrMap bg1="lt1" tx1="dk1" bg2="dk2" tx2="lt2" accent1="accent1" accent2="accent2" accent3="accent3" accent4="accent4" accent5="accent5" accent6="accent6" hlink="hlink" folHlink="folHlink"/>
  <p:sldLayoutIdLst>
    <p:sldLayoutId id="2147483669" r:id="rId1"/>
    <p:sldLayoutId id="2147483659" r:id="rId2"/>
    <p:sldLayoutId id="2147483661" r:id="rId3"/>
    <p:sldLayoutId id="2147483667" r:id="rId4"/>
    <p:sldLayoutId id="2147483670" r:id="rId5"/>
    <p:sldLayoutId id="2147483671" r:id="rId6"/>
    <p:sldLayoutId id="2147483668"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2.sv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30_6DCA49A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2.xml"/><Relationship Id="rId7" Type="http://schemas.openxmlformats.org/officeDocument/2006/relationships/image" Target="../media/image26.sv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0.sv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20.sv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8.xml"/><Relationship Id="rId7" Type="http://schemas.openxmlformats.org/officeDocument/2006/relationships/image" Target="../media/image32.sv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0.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9.xml"/><Relationship Id="rId7" Type="http://schemas.openxmlformats.org/officeDocument/2006/relationships/image" Target="../media/image36.sv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36.svg"/><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35.png"/><Relationship Id="rId11" Type="http://schemas.openxmlformats.org/officeDocument/2006/relationships/image" Target="../media/image42.sv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3.xml"/><Relationship Id="rId7" Type="http://schemas.openxmlformats.org/officeDocument/2006/relationships/image" Target="../media/image36.svg"/><Relationship Id="rId12"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5.png"/><Relationship Id="rId11" Type="http://schemas.openxmlformats.org/officeDocument/2006/relationships/image" Target="../media/image42.sv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6.sv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45.png"/><Relationship Id="rId5" Type="http://schemas.openxmlformats.org/officeDocument/2006/relationships/image" Target="../media/image34.sv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6.sv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45.png"/><Relationship Id="rId5" Type="http://schemas.openxmlformats.org/officeDocument/2006/relationships/image" Target="../media/image34.sv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0.xml"/><Relationship Id="rId7" Type="http://schemas.openxmlformats.org/officeDocument/2006/relationships/image" Target="../media/image46.sv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45.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0.sv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1.xml"/><Relationship Id="rId7" Type="http://schemas.openxmlformats.org/officeDocument/2006/relationships/image" Target="../media/image46.sv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8.sv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sv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42.xml"/><Relationship Id="rId7" Type="http://schemas.openxmlformats.org/officeDocument/2006/relationships/image" Target="../media/image50.sv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48.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54.png"/><Relationship Id="rId5" Type="http://schemas.openxmlformats.org/officeDocument/2006/relationships/image" Target="../media/image43.png"/><Relationship Id="rId4" Type="http://schemas.openxmlformats.org/officeDocument/2006/relationships/image" Target="../media/image53.png"/><Relationship Id="rId9" Type="http://schemas.openxmlformats.org/officeDocument/2006/relationships/image" Target="../media/image56.jpeg"/></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49.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54.png"/><Relationship Id="rId5" Type="http://schemas.openxmlformats.org/officeDocument/2006/relationships/image" Target="../media/image43.png"/><Relationship Id="rId4" Type="http://schemas.openxmlformats.org/officeDocument/2006/relationships/image" Target="../media/image53.png"/><Relationship Id="rId9"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61.sv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62.png"/><Relationship Id="rId5" Type="http://schemas.openxmlformats.org/officeDocument/2006/relationships/image" Target="../media/image59.sv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59.sv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59.sv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69.svg"/><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68.png"/><Relationship Id="rId5" Type="http://schemas.openxmlformats.org/officeDocument/2006/relationships/image" Target="../media/image59.sv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0"/>
          <p:cNvSpPr txBox="1"/>
          <p:nvPr/>
        </p:nvSpPr>
        <p:spPr>
          <a:xfrm>
            <a:off x="1" y="1702109"/>
            <a:ext cx="9143999" cy="1739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4200" b="1" kern="0"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latin typeface="Open Sans"/>
                <a:ea typeface="Open Sans"/>
                <a:cs typeface="Open Sans"/>
              </a:rPr>
              <a:t>Introduction to </a:t>
            </a:r>
            <a:br>
              <a:rPr lang="en-US" dirty="0">
                <a:latin typeface="Open Sans"/>
                <a:ea typeface="Open Sans"/>
                <a:cs typeface="Open Sans"/>
              </a:rPr>
            </a:br>
            <a:r>
              <a:rPr lang="en-US" dirty="0">
                <a:latin typeface="Open Sans"/>
                <a:ea typeface="Open Sans"/>
                <a:cs typeface="Open Sans"/>
              </a:rPr>
              <a:t>Computer Programming</a:t>
            </a:r>
            <a:endParaRPr lang="en-US" dirty="0"/>
          </a:p>
        </p:txBody>
      </p:sp>
    </p:spTree>
    <p:extLst>
      <p:ext uri="{BB962C8B-B14F-4D97-AF65-F5344CB8AC3E}">
        <p14:creationId xmlns:p14="http://schemas.microsoft.com/office/powerpoint/2010/main" val="112813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a:t>
            </a:r>
            <a:r>
              <a:rPr lang="en-US" dirty="0">
                <a:solidFill>
                  <a:schemeClr val="tx1"/>
                </a:solidFill>
                <a:latin typeface="Open Sans"/>
                <a:ea typeface="Open Sans"/>
                <a:sym typeface="Open Sans"/>
              </a:rPr>
              <a:t>How do microprocessors (CPUs) understand instructions?</a:t>
            </a:r>
            <a:endParaRPr lang="en-US">
              <a:solidFill>
                <a:schemeClr val="tx1"/>
              </a:solidFill>
              <a:latin typeface="Open Sans"/>
              <a:ea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rPr>
              <a:t>Through human-readable text</a:t>
            </a:r>
            <a:endParaRPr lang="en-US">
              <a:latin typeface="Open Sans"/>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rPr>
              <a:t>By interpreting high-level programming languages</a:t>
            </a:r>
          </a:p>
          <a:p>
            <a:pPr marL="342900" lvl="2" indent="-342900">
              <a:buAutoNum type="alphaLcPeriod"/>
            </a:pPr>
            <a:endParaRPr lang="en-US" dirty="0">
              <a:latin typeface="Open Sans"/>
              <a:ea typeface="Open Sans"/>
            </a:endParaRPr>
          </a:p>
          <a:p>
            <a:pPr marL="342900" lvl="2" indent="-342900">
              <a:buAutoNum type="alphaLcPeriod"/>
            </a:pPr>
            <a:r>
              <a:rPr lang="en-US" dirty="0">
                <a:latin typeface="Open Sans"/>
                <a:ea typeface="Open Sans"/>
                <a:cs typeface="Open Sans"/>
              </a:rPr>
              <a:t>Through graphical user interfaces (GUIs)</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rPr>
              <a:t>By processing Binary Code</a:t>
            </a:r>
            <a:endParaRPr lang="en-US">
              <a:solidFill>
                <a:schemeClr val="tx1"/>
              </a:solidFill>
              <a:latin typeface="Open Sans"/>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9677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a:t>
            </a:r>
            <a:r>
              <a:rPr lang="en-US" dirty="0">
                <a:solidFill>
                  <a:schemeClr val="tx1"/>
                </a:solidFill>
                <a:latin typeface="Open Sans"/>
                <a:ea typeface="Open Sans"/>
                <a:sym typeface="Open Sans"/>
              </a:rPr>
              <a:t>How do microprocessors (CPUs) understand instructions?</a:t>
            </a:r>
            <a:endParaRPr lang="en-US">
              <a:solidFill>
                <a:schemeClr val="tx1"/>
              </a:solidFill>
              <a:latin typeface="Open Sans"/>
              <a:ea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rPr>
              <a:t>Through human-readable text</a:t>
            </a:r>
            <a:endParaRPr lang="en-US">
              <a:latin typeface="Open Sans"/>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rPr>
              <a:t>By interpreting high-level programming languages</a:t>
            </a:r>
          </a:p>
          <a:p>
            <a:pPr marL="342900" lvl="2" indent="-342900">
              <a:buAutoNum type="alphaLcPeriod"/>
            </a:pPr>
            <a:endParaRPr lang="en-US" dirty="0">
              <a:latin typeface="Open Sans"/>
              <a:ea typeface="Open Sans"/>
            </a:endParaRPr>
          </a:p>
          <a:p>
            <a:pPr marL="342900" lvl="2" indent="-342900">
              <a:buAutoNum type="alphaLcPeriod"/>
            </a:pPr>
            <a:r>
              <a:rPr lang="en-US" dirty="0">
                <a:latin typeface="Open Sans"/>
                <a:ea typeface="Open Sans"/>
                <a:cs typeface="Open Sans"/>
              </a:rPr>
              <a:t>Through graphical user interfaces (GUIs)</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b="1" dirty="0">
                <a:solidFill>
                  <a:schemeClr val="tx1"/>
                </a:solidFill>
                <a:latin typeface="Open Sans"/>
                <a:ea typeface="Open Sans"/>
              </a:rPr>
              <a:t>By processing Binary Code</a:t>
            </a:r>
            <a:endParaRPr lang="en-US" b="1">
              <a:solidFill>
                <a:schemeClr val="tx1"/>
              </a:solidFill>
              <a:latin typeface="Open Sans"/>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186E7DB1-67DB-FCB6-3138-AC1FF2909B68}"/>
              </a:ext>
            </a:extLst>
          </p:cNvPr>
          <p:cNvSpPr/>
          <p:nvPr/>
        </p:nvSpPr>
        <p:spPr>
          <a:xfrm>
            <a:off x="1287153" y="3303114"/>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87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1"/>
          <p:cNvSpPr txBox="1"/>
          <p:nvPr/>
        </p:nvSpPr>
        <p:spPr>
          <a:xfrm>
            <a:off x="0" y="1993368"/>
            <a:ext cx="9144000" cy="1156764"/>
          </a:xfrm>
          <a:prstGeom prst="rect">
            <a:avLst/>
          </a:prstGeom>
          <a:noFill/>
          <a:ln>
            <a:noFill/>
          </a:ln>
        </p:spPr>
        <p:txBody>
          <a:bodyPr spcFirstLastPara="1" wrap="square" lIns="91425" tIns="91425" rIns="91425" bIns="91425" anchor="ctr" anchorCtr="0">
            <a:noAutofit/>
          </a:bodyPr>
          <a:lstStyle/>
          <a:p>
            <a:pPr algn="ctr"/>
            <a:r>
              <a:rPr lang="en-US" sz="3500" dirty="0">
                <a:solidFill>
                  <a:schemeClr val="tx1"/>
                </a:solidFill>
                <a:latin typeface="Open Sans SemiBold"/>
                <a:ea typeface="Open Sans Semibold"/>
              </a:rPr>
              <a:t>How Does A Computer Program Work?</a:t>
            </a:r>
            <a:endParaRPr lang="en-US" dirty="0">
              <a:latin typeface="Open Sans SemiBold"/>
            </a:endParaRPr>
          </a:p>
        </p:txBody>
      </p:sp>
    </p:spTree>
    <p:extLst>
      <p:ext uri="{BB962C8B-B14F-4D97-AF65-F5344CB8AC3E}">
        <p14:creationId xmlns:p14="http://schemas.microsoft.com/office/powerpoint/2010/main" val="2310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A07C1A9F-893C-F3B3-9A25-C088834F9C5F}"/>
              </a:ext>
            </a:extLst>
          </p:cNvPr>
          <p:cNvSpPr txBox="1"/>
          <p:nvPr/>
        </p:nvSpPr>
        <p:spPr>
          <a:xfrm>
            <a:off x="2518392" y="2110085"/>
            <a:ext cx="4107215" cy="923330"/>
          </a:xfrm>
          <a:prstGeom prst="rect">
            <a:avLst/>
          </a:prstGeom>
          <a:noFill/>
        </p:spPr>
        <p:txBody>
          <a:bodyPr wrap="none" rtlCol="0">
            <a:spAutoFit/>
          </a:bodyPr>
          <a:lstStyle/>
          <a:p>
            <a:r>
              <a:rPr lang="en-US" sz="5400"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Compilation</a:t>
            </a:r>
          </a:p>
        </p:txBody>
      </p:sp>
      <p:sp>
        <p:nvSpPr>
          <p:cNvPr id="5" name="TextBox 4">
            <a:extLst>
              <a:ext uri="{FF2B5EF4-FFF2-40B4-BE49-F238E27FC236}">
                <a16:creationId xmlns:a16="http://schemas.microsoft.com/office/drawing/2014/main" id="{9B1BF98B-DE6E-2D26-EE62-73AEFAE8A32E}"/>
              </a:ext>
            </a:extLst>
          </p:cNvPr>
          <p:cNvSpPr txBox="1"/>
          <p:nvPr/>
        </p:nvSpPr>
        <p:spPr>
          <a:xfrm>
            <a:off x="3460957" y="3033415"/>
            <a:ext cx="2222083" cy="400110"/>
          </a:xfrm>
          <a:prstGeom prst="rect">
            <a:avLst/>
          </a:prstGeom>
          <a:noFill/>
        </p:spPr>
        <p:txBody>
          <a:bodyPr wrap="none" rtlCol="0">
            <a:spAutoFit/>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Using a Compiler</a:t>
            </a:r>
          </a:p>
        </p:txBody>
      </p:sp>
    </p:spTree>
    <p:custDataLst>
      <p:tags r:id="rId1"/>
    </p:custDataLst>
    <p:extLst>
      <p:ext uri="{BB962C8B-B14F-4D97-AF65-F5344CB8AC3E}">
        <p14:creationId xmlns:p14="http://schemas.microsoft.com/office/powerpoint/2010/main" val="410123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Compilation – Using a Compiler</a:t>
            </a:r>
          </a:p>
        </p:txBody>
      </p:sp>
      <p:grpSp>
        <p:nvGrpSpPr>
          <p:cNvPr id="17" name="Group 16">
            <a:extLst>
              <a:ext uri="{FF2B5EF4-FFF2-40B4-BE49-F238E27FC236}">
                <a16:creationId xmlns:a16="http://schemas.microsoft.com/office/drawing/2014/main" id="{F7194E25-DB49-0A26-76E1-A240F5BE790D}"/>
              </a:ext>
            </a:extLst>
          </p:cNvPr>
          <p:cNvGrpSpPr/>
          <p:nvPr/>
        </p:nvGrpSpPr>
        <p:grpSpPr>
          <a:xfrm>
            <a:off x="637955" y="839974"/>
            <a:ext cx="7846828" cy="4284628"/>
            <a:chOff x="574158" y="680483"/>
            <a:chExt cx="7846828" cy="4284628"/>
          </a:xfrm>
        </p:grpSpPr>
        <p:sp>
          <p:nvSpPr>
            <p:cNvPr id="3" name="TextBox 2">
              <a:extLst>
                <a:ext uri="{FF2B5EF4-FFF2-40B4-BE49-F238E27FC236}">
                  <a16:creationId xmlns:a16="http://schemas.microsoft.com/office/drawing/2014/main" id="{B406861D-146C-BAAB-2894-94DAA460B873}"/>
                </a:ext>
              </a:extLst>
            </p:cNvPr>
            <p:cNvSpPr txBox="1"/>
            <p:nvPr/>
          </p:nvSpPr>
          <p:spPr>
            <a:xfrm>
              <a:off x="574158" y="680483"/>
              <a:ext cx="7846828" cy="307777"/>
            </a:xfrm>
            <a:prstGeom prst="rect">
              <a:avLst/>
            </a:prstGeom>
            <a:noFill/>
            <a:ln>
              <a:solidFill>
                <a:srgbClr val="002060"/>
              </a:solidFill>
            </a:ln>
          </p:spPr>
          <p:txBody>
            <a:bodyPr wrap="square" rtlCol="0">
              <a:spAutoFit/>
            </a:bodyPr>
            <a:lstStyle/>
            <a:p>
              <a:pPr algn="ct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A compiler is a software that converts source code into machine code.​​</a:t>
              </a:r>
            </a:p>
          </p:txBody>
        </p:sp>
        <p:pic>
          <p:nvPicPr>
            <p:cNvPr id="9" name="Picture 8" descr="A computer screen with graphics on it">
              <a:extLst>
                <a:ext uri="{FF2B5EF4-FFF2-40B4-BE49-F238E27FC236}">
                  <a16:creationId xmlns:a16="http://schemas.microsoft.com/office/drawing/2014/main" id="{6AF9A0EC-D9FC-64F5-2AAC-CBE4EAE19432}"/>
                </a:ext>
              </a:extLst>
            </p:cNvPr>
            <p:cNvPicPr>
              <a:picLocks noChangeAspect="1"/>
            </p:cNvPicPr>
            <p:nvPr/>
          </p:nvPicPr>
          <p:blipFill>
            <a:blip r:embed="rId3"/>
            <a:stretch>
              <a:fillRect/>
            </a:stretch>
          </p:blipFill>
          <p:spPr>
            <a:xfrm>
              <a:off x="3206381" y="2233873"/>
              <a:ext cx="2731238" cy="2731238"/>
            </a:xfrm>
            <a:prstGeom prst="rect">
              <a:avLst/>
            </a:prstGeom>
          </p:spPr>
        </p:pic>
        <p:sp>
          <p:nvSpPr>
            <p:cNvPr id="16" name="TextBox 15">
              <a:extLst>
                <a:ext uri="{FF2B5EF4-FFF2-40B4-BE49-F238E27FC236}">
                  <a16:creationId xmlns:a16="http://schemas.microsoft.com/office/drawing/2014/main" id="{94E7CDBB-FBEE-516C-80E2-2BAD508B8388}"/>
                </a:ext>
              </a:extLst>
            </p:cNvPr>
            <p:cNvSpPr txBox="1"/>
            <p:nvPr/>
          </p:nvSpPr>
          <p:spPr>
            <a:xfrm>
              <a:off x="574158" y="1200939"/>
              <a:ext cx="7846828" cy="276999"/>
            </a:xfrm>
            <a:prstGeom prst="rect">
              <a:avLst/>
            </a:prstGeom>
            <a:noFill/>
            <a:ln>
              <a:solidFill>
                <a:srgbClr val="002060"/>
              </a:solidFill>
            </a:ln>
          </p:spPr>
          <p:txBody>
            <a:bodyPr wrap="square" rtlCol="0">
              <a:spAutoFit/>
            </a:bodyP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The software developer works with a language that incorporates a compiler.</a:t>
              </a:r>
            </a:p>
          </p:txBody>
        </p:sp>
      </p:grpSp>
      <p:sp>
        <p:nvSpPr>
          <p:cNvPr id="18" name="TextBox 17">
            <a:extLst>
              <a:ext uri="{FF2B5EF4-FFF2-40B4-BE49-F238E27FC236}">
                <a16:creationId xmlns:a16="http://schemas.microsoft.com/office/drawing/2014/main" id="{7009B863-0A75-50FA-AE45-BCC8E56BBD13}"/>
              </a:ext>
            </a:extLst>
          </p:cNvPr>
          <p:cNvSpPr txBox="1"/>
          <p:nvPr/>
        </p:nvSpPr>
        <p:spPr>
          <a:xfrm>
            <a:off x="637955" y="1903686"/>
            <a:ext cx="7846828" cy="461665"/>
          </a:xfrm>
          <a:prstGeom prst="rect">
            <a:avLst/>
          </a:prstGeom>
          <a:noFill/>
          <a:ln>
            <a:solidFill>
              <a:srgbClr val="002060"/>
            </a:solidFill>
          </a:ln>
        </p:spPr>
        <p:txBody>
          <a:bodyPr wrap="square" lIns="91440" tIns="45720" rIns="91440" bIns="45720" rtlCol="0" anchor="t">
            <a:spAutoFit/>
          </a:bodyPr>
          <a:lstStyle/>
          <a:p>
            <a:pPr algn="ctr"/>
            <a:r>
              <a:rPr lang="en-US" sz="1200">
                <a:solidFill>
                  <a:schemeClr val="tx1"/>
                </a:solidFill>
                <a:latin typeface="Open Sans"/>
                <a:ea typeface="Open Sans"/>
                <a:cs typeface="Open Sans"/>
              </a:rPr>
              <a:t>The developer writes the source code and compiles it for a specific type of platform because different kinds of platforms would require their own kind of machine code instructions.​</a:t>
            </a:r>
          </a:p>
        </p:txBody>
      </p:sp>
    </p:spTree>
    <p:extLst>
      <p:ext uri="{BB962C8B-B14F-4D97-AF65-F5344CB8AC3E}">
        <p14:creationId xmlns:p14="http://schemas.microsoft.com/office/powerpoint/2010/main" val="128708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Compilation – Using a Compiler</a:t>
            </a:r>
          </a:p>
        </p:txBody>
      </p:sp>
      <p:sp>
        <p:nvSpPr>
          <p:cNvPr id="2" name="Flowchart: Alternate Process 1">
            <a:extLst>
              <a:ext uri="{FF2B5EF4-FFF2-40B4-BE49-F238E27FC236}">
                <a16:creationId xmlns:a16="http://schemas.microsoft.com/office/drawing/2014/main" id="{1839B411-4140-BD71-882D-30A837E6721F}"/>
              </a:ext>
            </a:extLst>
          </p:cNvPr>
          <p:cNvSpPr/>
          <p:nvPr/>
        </p:nvSpPr>
        <p:spPr>
          <a:xfrm>
            <a:off x="754911" y="914330"/>
            <a:ext cx="7634177" cy="776586"/>
          </a:xfrm>
          <a:prstGeom prst="flowChartAlternateProcess">
            <a:avLst/>
          </a:prstGeom>
          <a:solidFill>
            <a:schemeClr val="accent1">
              <a:lumMod val="40000"/>
              <a:lumOff val="60000"/>
            </a:schemeClr>
          </a:solidFill>
          <a:ln w="952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91440" tIns="45720" rIns="91440" bIns="45720" rtlCol="0" anchor="ctr"/>
          <a:lstStyle/>
          <a:p>
            <a:pPr algn="ctr"/>
            <a:r>
              <a:rPr lang="en-US" sz="1200">
                <a:latin typeface="Open Sans"/>
                <a:ea typeface="Open Sans"/>
                <a:cs typeface="Open Sans"/>
              </a:rPr>
              <a:t>This process of compilation is often referred to as the ‘</a:t>
            </a:r>
            <a:r>
              <a:rPr lang="en-US" sz="1200" b="1">
                <a:latin typeface="Open Sans"/>
                <a:ea typeface="Open Sans"/>
                <a:cs typeface="Open Sans"/>
              </a:rPr>
              <a:t>build</a:t>
            </a:r>
            <a:r>
              <a:rPr lang="en-US" sz="1200">
                <a:latin typeface="Open Sans"/>
                <a:ea typeface="Open Sans"/>
                <a:cs typeface="Open Sans"/>
              </a:rPr>
              <a:t>’ step. The result of compilation is machine code in an executable file, which is what the end user gets to run on their computer.</a:t>
            </a:r>
          </a:p>
        </p:txBody>
      </p:sp>
      <p:grpSp>
        <p:nvGrpSpPr>
          <p:cNvPr id="4" name="Group 3">
            <a:extLst>
              <a:ext uri="{FF2B5EF4-FFF2-40B4-BE49-F238E27FC236}">
                <a16:creationId xmlns:a16="http://schemas.microsoft.com/office/drawing/2014/main" id="{3751A7A1-0F0C-C220-70CC-737ED4FFCDFE}"/>
              </a:ext>
            </a:extLst>
          </p:cNvPr>
          <p:cNvGrpSpPr/>
          <p:nvPr/>
        </p:nvGrpSpPr>
        <p:grpSpPr>
          <a:xfrm>
            <a:off x="1377919" y="2190307"/>
            <a:ext cx="6400800" cy="2743200"/>
            <a:chOff x="1271601" y="1282802"/>
            <a:chExt cx="6600804" cy="2917871"/>
          </a:xfrm>
        </p:grpSpPr>
        <p:grpSp>
          <p:nvGrpSpPr>
            <p:cNvPr id="5" name="Group 4">
              <a:extLst>
                <a:ext uri="{FF2B5EF4-FFF2-40B4-BE49-F238E27FC236}">
                  <a16:creationId xmlns:a16="http://schemas.microsoft.com/office/drawing/2014/main" id="{29AE0007-7D8D-DBF8-D926-365D7FEA24A7}"/>
                </a:ext>
              </a:extLst>
            </p:cNvPr>
            <p:cNvGrpSpPr/>
            <p:nvPr/>
          </p:nvGrpSpPr>
          <p:grpSpPr>
            <a:xfrm>
              <a:off x="1271601" y="2064381"/>
              <a:ext cx="6600804" cy="2136292"/>
              <a:chOff x="1223747" y="2702332"/>
              <a:chExt cx="6600804" cy="2136292"/>
            </a:xfrm>
          </p:grpSpPr>
          <p:grpSp>
            <p:nvGrpSpPr>
              <p:cNvPr id="7" name="Group 6">
                <a:extLst>
                  <a:ext uri="{FF2B5EF4-FFF2-40B4-BE49-F238E27FC236}">
                    <a16:creationId xmlns:a16="http://schemas.microsoft.com/office/drawing/2014/main" id="{741D0BA1-3403-549F-D50B-A7390B93073C}"/>
                  </a:ext>
                </a:extLst>
              </p:cNvPr>
              <p:cNvGrpSpPr/>
              <p:nvPr/>
            </p:nvGrpSpPr>
            <p:grpSpPr>
              <a:xfrm>
                <a:off x="1223747" y="2702332"/>
                <a:ext cx="6600804" cy="2136292"/>
                <a:chOff x="1223747" y="2702332"/>
                <a:chExt cx="6600804" cy="2136292"/>
              </a:xfrm>
            </p:grpSpPr>
            <p:grpSp>
              <p:nvGrpSpPr>
                <p:cNvPr id="11" name="Group 10">
                  <a:extLst>
                    <a:ext uri="{FF2B5EF4-FFF2-40B4-BE49-F238E27FC236}">
                      <a16:creationId xmlns:a16="http://schemas.microsoft.com/office/drawing/2014/main" id="{2B0FE1A4-46B3-5250-6F94-52B488B846BA}"/>
                    </a:ext>
                  </a:extLst>
                </p:cNvPr>
                <p:cNvGrpSpPr/>
                <p:nvPr/>
              </p:nvGrpSpPr>
              <p:grpSpPr>
                <a:xfrm>
                  <a:off x="1223747" y="2702332"/>
                  <a:ext cx="6600804" cy="2136292"/>
                  <a:chOff x="1719812" y="2571750"/>
                  <a:chExt cx="6600804" cy="2136292"/>
                </a:xfrm>
              </p:grpSpPr>
              <p:grpSp>
                <p:nvGrpSpPr>
                  <p:cNvPr id="14" name="Group 13">
                    <a:extLst>
                      <a:ext uri="{FF2B5EF4-FFF2-40B4-BE49-F238E27FC236}">
                        <a16:creationId xmlns:a16="http://schemas.microsoft.com/office/drawing/2014/main" id="{2E41D816-C2E8-613F-B900-3D2D1F4368C6}"/>
                      </a:ext>
                    </a:extLst>
                  </p:cNvPr>
                  <p:cNvGrpSpPr/>
                  <p:nvPr/>
                </p:nvGrpSpPr>
                <p:grpSpPr>
                  <a:xfrm>
                    <a:off x="1719812" y="2571750"/>
                    <a:ext cx="6600804" cy="2136292"/>
                    <a:chOff x="1719812" y="2571750"/>
                    <a:chExt cx="6600804" cy="2136292"/>
                  </a:xfrm>
                </p:grpSpPr>
                <p:pic>
                  <p:nvPicPr>
                    <p:cNvPr id="19" name="Picture 18" descr="A floppy disk with a white label&#10;&#10;Description automatically generated">
                      <a:extLst>
                        <a:ext uri="{FF2B5EF4-FFF2-40B4-BE49-F238E27FC236}">
                          <a16:creationId xmlns:a16="http://schemas.microsoft.com/office/drawing/2014/main" id="{7D4C7113-7408-B165-AE32-8FDE7D7CBA0A}"/>
                        </a:ext>
                      </a:extLst>
                    </p:cNvPr>
                    <p:cNvPicPr>
                      <a:picLocks noChangeAspect="1"/>
                    </p:cNvPicPr>
                    <p:nvPr/>
                  </p:nvPicPr>
                  <p:blipFill rotWithShape="1">
                    <a:blip r:embed="rId3"/>
                    <a:srcRect l="14762" t="13968" r="16667" b="17095"/>
                    <a:stretch/>
                  </p:blipFill>
                  <p:spPr>
                    <a:xfrm>
                      <a:off x="5098592" y="3488271"/>
                      <a:ext cx="765546" cy="769626"/>
                    </a:xfrm>
                    <a:prstGeom prst="rect">
                      <a:avLst/>
                    </a:prstGeom>
                  </p:spPr>
                </p:pic>
                <p:grpSp>
                  <p:nvGrpSpPr>
                    <p:cNvPr id="20" name="Group 19">
                      <a:extLst>
                        <a:ext uri="{FF2B5EF4-FFF2-40B4-BE49-F238E27FC236}">
                          <a16:creationId xmlns:a16="http://schemas.microsoft.com/office/drawing/2014/main" id="{5F391333-0D7F-634E-B904-968EF6D5E032}"/>
                        </a:ext>
                      </a:extLst>
                    </p:cNvPr>
                    <p:cNvGrpSpPr/>
                    <p:nvPr/>
                  </p:nvGrpSpPr>
                  <p:grpSpPr>
                    <a:xfrm>
                      <a:off x="1719812" y="3400244"/>
                      <a:ext cx="930352" cy="857653"/>
                      <a:chOff x="632638" y="3805382"/>
                      <a:chExt cx="1127051" cy="1057200"/>
                    </a:xfrm>
                  </p:grpSpPr>
                  <p:pic>
                    <p:nvPicPr>
                      <p:cNvPr id="27" name="Picture 26" descr="A group of people wearing ties&#10;&#10;Description automatically generated">
                        <a:extLst>
                          <a:ext uri="{FF2B5EF4-FFF2-40B4-BE49-F238E27FC236}">
                            <a16:creationId xmlns:a16="http://schemas.microsoft.com/office/drawing/2014/main" id="{EE370D9E-86A6-124F-E568-1A9D6141D3CA}"/>
                          </a:ext>
                        </a:extLst>
                      </p:cNvPr>
                      <p:cNvPicPr>
                        <a:picLocks noChangeAspect="1"/>
                      </p:cNvPicPr>
                      <p:nvPr/>
                    </p:nvPicPr>
                    <p:blipFill rotWithShape="1">
                      <a:blip r:embed="rId4"/>
                      <a:srcRect l="21375" t="20031" r="52481" b="51628"/>
                      <a:stretch/>
                    </p:blipFill>
                    <p:spPr>
                      <a:xfrm>
                        <a:off x="857280" y="3805382"/>
                        <a:ext cx="677769" cy="734722"/>
                      </a:xfrm>
                      <a:prstGeom prst="rect">
                        <a:avLst/>
                      </a:prstGeom>
                    </p:spPr>
                  </p:pic>
                  <p:sp>
                    <p:nvSpPr>
                      <p:cNvPr id="28" name="TextBox 27">
                        <a:extLst>
                          <a:ext uri="{FF2B5EF4-FFF2-40B4-BE49-F238E27FC236}">
                            <a16:creationId xmlns:a16="http://schemas.microsoft.com/office/drawing/2014/main" id="{4A1483D4-A75F-9118-2ADA-22957A4BB6E3}"/>
                          </a:ext>
                        </a:extLst>
                      </p:cNvPr>
                      <p:cNvSpPr txBox="1"/>
                      <p:nvPr/>
                    </p:nvSpPr>
                    <p:spPr>
                      <a:xfrm>
                        <a:off x="632638" y="4540104"/>
                        <a:ext cx="1127051" cy="322478"/>
                      </a:xfrm>
                      <a:prstGeom prst="rect">
                        <a:avLst/>
                      </a:prstGeom>
                      <a:noFill/>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Developer</a:t>
                        </a:r>
                      </a:p>
                    </p:txBody>
                  </p:sp>
                </p:grpSp>
                <p:sp>
                  <p:nvSpPr>
                    <p:cNvPr id="21" name="Arrow: Right 20">
                      <a:extLst>
                        <a:ext uri="{FF2B5EF4-FFF2-40B4-BE49-F238E27FC236}">
                          <a16:creationId xmlns:a16="http://schemas.microsoft.com/office/drawing/2014/main" id="{1047B614-9523-EFAC-C38C-E4D0FC5BB17F}"/>
                        </a:ext>
                      </a:extLst>
                    </p:cNvPr>
                    <p:cNvSpPr/>
                    <p:nvPr/>
                  </p:nvSpPr>
                  <p:spPr>
                    <a:xfrm>
                      <a:off x="2650165" y="3797408"/>
                      <a:ext cx="2448428" cy="111989"/>
                    </a:xfrm>
                    <a:prstGeom prst="rightArrow">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oup of people wearing ties&#10;&#10;Description automatically generated">
                      <a:extLst>
                        <a:ext uri="{FF2B5EF4-FFF2-40B4-BE49-F238E27FC236}">
                          <a16:creationId xmlns:a16="http://schemas.microsoft.com/office/drawing/2014/main" id="{2D2BEDD6-5751-8CA9-95C0-5C6FD6E36BCD}"/>
                        </a:ext>
                      </a:extLst>
                    </p:cNvPr>
                    <p:cNvPicPr>
                      <a:picLocks noChangeAspect="1"/>
                    </p:cNvPicPr>
                    <p:nvPr/>
                  </p:nvPicPr>
                  <p:blipFill rotWithShape="1">
                    <a:blip r:embed="rId4"/>
                    <a:srcRect l="21375" t="20031" r="52481" b="51628"/>
                    <a:stretch/>
                  </p:blipFill>
                  <p:spPr>
                    <a:xfrm>
                      <a:off x="7752030" y="2571750"/>
                      <a:ext cx="559481" cy="596043"/>
                    </a:xfrm>
                    <a:prstGeom prst="rect">
                      <a:avLst/>
                    </a:prstGeom>
                  </p:spPr>
                </p:pic>
                <p:pic>
                  <p:nvPicPr>
                    <p:cNvPr id="23" name="Picture 22" descr="A group of people wearing ties&#10;&#10;Description automatically generated">
                      <a:extLst>
                        <a:ext uri="{FF2B5EF4-FFF2-40B4-BE49-F238E27FC236}">
                          <a16:creationId xmlns:a16="http://schemas.microsoft.com/office/drawing/2014/main" id="{9BF73712-344E-88FD-07AE-0A719F19DEFF}"/>
                        </a:ext>
                      </a:extLst>
                    </p:cNvPr>
                    <p:cNvPicPr>
                      <a:picLocks noChangeAspect="1"/>
                    </p:cNvPicPr>
                    <p:nvPr/>
                  </p:nvPicPr>
                  <p:blipFill rotWithShape="1">
                    <a:blip r:embed="rId4"/>
                    <a:srcRect l="21375" t="20031" r="52481" b="51628"/>
                    <a:stretch/>
                  </p:blipFill>
                  <p:spPr>
                    <a:xfrm>
                      <a:off x="7761135" y="3334003"/>
                      <a:ext cx="559481" cy="596043"/>
                    </a:xfrm>
                    <a:prstGeom prst="rect">
                      <a:avLst/>
                    </a:prstGeom>
                  </p:spPr>
                </p:pic>
                <p:pic>
                  <p:nvPicPr>
                    <p:cNvPr id="24" name="Picture 23" descr="A group of people wearing ties&#10;&#10;Description automatically generated">
                      <a:extLst>
                        <a:ext uri="{FF2B5EF4-FFF2-40B4-BE49-F238E27FC236}">
                          <a16:creationId xmlns:a16="http://schemas.microsoft.com/office/drawing/2014/main" id="{6BF3FD78-C0E0-5C06-8F78-E22310211A2D}"/>
                        </a:ext>
                      </a:extLst>
                    </p:cNvPr>
                    <p:cNvPicPr>
                      <a:picLocks noChangeAspect="1"/>
                    </p:cNvPicPr>
                    <p:nvPr/>
                  </p:nvPicPr>
                  <p:blipFill rotWithShape="1">
                    <a:blip r:embed="rId4"/>
                    <a:srcRect l="21375" t="20031" r="52481" b="51628"/>
                    <a:stretch/>
                  </p:blipFill>
                  <p:spPr>
                    <a:xfrm>
                      <a:off x="7761135" y="4111999"/>
                      <a:ext cx="559481" cy="596043"/>
                    </a:xfrm>
                    <a:prstGeom prst="rect">
                      <a:avLst/>
                    </a:prstGeom>
                  </p:spPr>
                </p:pic>
                <p:cxnSp>
                  <p:nvCxnSpPr>
                    <p:cNvPr id="25" name="Straight Connector 24">
                      <a:extLst>
                        <a:ext uri="{FF2B5EF4-FFF2-40B4-BE49-F238E27FC236}">
                          <a16:creationId xmlns:a16="http://schemas.microsoft.com/office/drawing/2014/main" id="{4CC2DA1A-C3B3-0B8B-98F4-F559098807F5}"/>
                        </a:ext>
                      </a:extLst>
                    </p:cNvPr>
                    <p:cNvCxnSpPr>
                      <a:cxnSpLocks/>
                    </p:cNvCxnSpPr>
                    <p:nvPr/>
                  </p:nvCxnSpPr>
                  <p:spPr>
                    <a:xfrm flipV="1">
                      <a:off x="6048658" y="3167793"/>
                      <a:ext cx="946931" cy="46423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679A49-AD00-96F3-2789-3B5FD1B9B397}"/>
                        </a:ext>
                      </a:extLst>
                    </p:cNvPr>
                    <p:cNvCxnSpPr>
                      <a:cxnSpLocks/>
                    </p:cNvCxnSpPr>
                    <p:nvPr/>
                  </p:nvCxnSpPr>
                  <p:spPr>
                    <a:xfrm>
                      <a:off x="6205576" y="3775376"/>
                      <a:ext cx="111115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202E4E9C-E2FE-8FDF-25B2-4C43087B4ACA}"/>
                      </a:ext>
                    </a:extLst>
                  </p:cNvPr>
                  <p:cNvCxnSpPr>
                    <a:cxnSpLocks/>
                  </p:cNvCxnSpPr>
                  <p:nvPr/>
                </p:nvCxnSpPr>
                <p:spPr>
                  <a:xfrm>
                    <a:off x="6068677" y="3909397"/>
                    <a:ext cx="926912" cy="50018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2" name="Flowchart: Connector 11">
                  <a:extLst>
                    <a:ext uri="{FF2B5EF4-FFF2-40B4-BE49-F238E27FC236}">
                      <a16:creationId xmlns:a16="http://schemas.microsoft.com/office/drawing/2014/main" id="{CB9DA0F6-C4CE-6203-0972-91220E77DB25}"/>
                    </a:ext>
                  </a:extLst>
                </p:cNvPr>
                <p:cNvSpPr/>
                <p:nvPr/>
              </p:nvSpPr>
              <p:spPr>
                <a:xfrm>
                  <a:off x="2636359" y="3916572"/>
                  <a:ext cx="149369" cy="111989"/>
                </a:xfrm>
                <a:prstGeom prst="flowChartConnector">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A0AC7807-18BD-2291-3552-B776A1E377D8}"/>
                    </a:ext>
                  </a:extLst>
                </p:cNvPr>
                <p:cNvSpPr/>
                <p:nvPr/>
              </p:nvSpPr>
              <p:spPr>
                <a:xfrm>
                  <a:off x="4000874" y="3909477"/>
                  <a:ext cx="149369" cy="111989"/>
                </a:xfrm>
                <a:prstGeom prst="flowChartConnector">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17ABAC5-2339-10BC-721C-456F28232B48}"/>
                  </a:ext>
                </a:extLst>
              </p:cNvPr>
              <p:cNvSpPr txBox="1"/>
              <p:nvPr/>
            </p:nvSpPr>
            <p:spPr>
              <a:xfrm>
                <a:off x="2322757" y="3183178"/>
                <a:ext cx="765546" cy="600164"/>
              </a:xfrm>
              <a:prstGeom prst="rect">
                <a:avLst/>
              </a:prstGeom>
              <a:noFill/>
              <a:ln>
                <a:noFill/>
              </a:ln>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Writes source code</a:t>
                </a:r>
              </a:p>
            </p:txBody>
          </p:sp>
          <p:sp>
            <p:nvSpPr>
              <p:cNvPr id="10" name="TextBox 9">
                <a:extLst>
                  <a:ext uri="{FF2B5EF4-FFF2-40B4-BE49-F238E27FC236}">
                    <a16:creationId xmlns:a16="http://schemas.microsoft.com/office/drawing/2014/main" id="{809EC1F2-558C-4BB0-D1E9-7FBCFA3B7A00}"/>
                  </a:ext>
                </a:extLst>
              </p:cNvPr>
              <p:cNvSpPr txBox="1"/>
              <p:nvPr/>
            </p:nvSpPr>
            <p:spPr>
              <a:xfrm>
                <a:off x="3591408" y="3183178"/>
                <a:ext cx="995653" cy="600164"/>
              </a:xfrm>
              <a:prstGeom prst="rect">
                <a:avLst/>
              </a:prstGeom>
              <a:noFill/>
              <a:ln>
                <a:noFill/>
              </a:ln>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Compiles to an executable</a:t>
                </a:r>
              </a:p>
            </p:txBody>
          </p:sp>
        </p:grpSp>
        <p:sp>
          <p:nvSpPr>
            <p:cNvPr id="6" name="TextBox 5">
              <a:extLst>
                <a:ext uri="{FF2B5EF4-FFF2-40B4-BE49-F238E27FC236}">
                  <a16:creationId xmlns:a16="http://schemas.microsoft.com/office/drawing/2014/main" id="{C6473BFE-4FE1-E5DB-A747-68192266F03C}"/>
                </a:ext>
              </a:extLst>
            </p:cNvPr>
            <p:cNvSpPr txBox="1"/>
            <p:nvPr/>
          </p:nvSpPr>
          <p:spPr>
            <a:xfrm>
              <a:off x="3199673" y="1282802"/>
              <a:ext cx="1192297" cy="294637"/>
            </a:xfrm>
            <a:prstGeom prst="rect">
              <a:avLst/>
            </a:prstGeom>
            <a:noFill/>
          </p:spPr>
          <p:txBody>
            <a:bodyPr wrap="square" rtlCol="0">
              <a:spAutoFit/>
            </a:bodyPr>
            <a:lstStyle/>
            <a:p>
              <a:pPr algn="ctr"/>
              <a:r>
                <a:rPr lang="en-US" sz="1200" b="1">
                  <a:solidFill>
                    <a:srgbClr val="FF0000"/>
                  </a:solidFill>
                  <a:latin typeface="Open Sans" panose="020B0606030504020204" pitchFamily="34" charset="0"/>
                  <a:ea typeface="Open Sans" panose="020B0606030504020204" pitchFamily="34" charset="0"/>
                  <a:cs typeface="Open Sans" panose="020B0606030504020204" pitchFamily="34" charset="0"/>
                </a:rPr>
                <a:t>Build Step</a:t>
              </a:r>
            </a:p>
          </p:txBody>
        </p:sp>
      </p:grpSp>
      <p:cxnSp>
        <p:nvCxnSpPr>
          <p:cNvPr id="30" name="Straight Arrow Connector 29">
            <a:extLst>
              <a:ext uri="{FF2B5EF4-FFF2-40B4-BE49-F238E27FC236}">
                <a16:creationId xmlns:a16="http://schemas.microsoft.com/office/drawing/2014/main" id="{C67606F9-2E97-47B2-8C1D-9B8F7CEF66FE}"/>
              </a:ext>
            </a:extLst>
          </p:cNvPr>
          <p:cNvCxnSpPr>
            <a:endCxn id="10" idx="0"/>
          </p:cNvCxnSpPr>
          <p:nvPr/>
        </p:nvCxnSpPr>
        <p:spPr>
          <a:xfrm>
            <a:off x="3838353" y="2571750"/>
            <a:ext cx="318230" cy="805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55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Compilation – Using a Compiler</a:t>
            </a:r>
          </a:p>
        </p:txBody>
      </p:sp>
      <p:sp>
        <p:nvSpPr>
          <p:cNvPr id="2" name="Flowchart: Alternate Process 1">
            <a:extLst>
              <a:ext uri="{FF2B5EF4-FFF2-40B4-BE49-F238E27FC236}">
                <a16:creationId xmlns:a16="http://schemas.microsoft.com/office/drawing/2014/main" id="{1839B411-4140-BD71-882D-30A837E6721F}"/>
              </a:ext>
            </a:extLst>
          </p:cNvPr>
          <p:cNvSpPr/>
          <p:nvPr/>
        </p:nvSpPr>
        <p:spPr>
          <a:xfrm>
            <a:off x="754911" y="924393"/>
            <a:ext cx="7634177" cy="731410"/>
          </a:xfrm>
          <a:prstGeom prst="flowChartAlternateProcess">
            <a:avLst/>
          </a:prstGeom>
          <a:solidFill>
            <a:schemeClr val="accent1">
              <a:lumMod val="40000"/>
              <a:lumOff val="60000"/>
            </a:schemeClr>
          </a:solidFill>
          <a:ln w="952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a:latin typeface="Open Sans" panose="020B0606030504020204" pitchFamily="34" charset="0"/>
                <a:ea typeface="Open Sans" panose="020B0606030504020204" pitchFamily="34" charset="0"/>
                <a:cs typeface="Open Sans" panose="020B0606030504020204" pitchFamily="34" charset="0"/>
              </a:rPr>
              <a:t>This process is called ‘Ahead of Time’ compilation or AOT Compilation because the compilation is done in advance by the developer and not when the users want to run the program on their computers.</a:t>
            </a:r>
          </a:p>
        </p:txBody>
      </p:sp>
      <p:cxnSp>
        <p:nvCxnSpPr>
          <p:cNvPr id="30" name="Straight Arrow Connector 29">
            <a:extLst>
              <a:ext uri="{FF2B5EF4-FFF2-40B4-BE49-F238E27FC236}">
                <a16:creationId xmlns:a16="http://schemas.microsoft.com/office/drawing/2014/main" id="{C67606F9-2E97-47B2-8C1D-9B8F7CEF66FE}"/>
              </a:ext>
            </a:extLst>
          </p:cNvPr>
          <p:cNvCxnSpPr>
            <a:cxnSpLocks/>
          </p:cNvCxnSpPr>
          <p:nvPr/>
        </p:nvCxnSpPr>
        <p:spPr>
          <a:xfrm>
            <a:off x="3838353" y="2571750"/>
            <a:ext cx="318230" cy="80541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136F800-BA1A-EFA5-D86D-74E6C61008DB}"/>
              </a:ext>
            </a:extLst>
          </p:cNvPr>
          <p:cNvGrpSpPr/>
          <p:nvPr/>
        </p:nvGrpSpPr>
        <p:grpSpPr>
          <a:xfrm>
            <a:off x="1371598" y="2186100"/>
            <a:ext cx="6400800" cy="2743200"/>
            <a:chOff x="1271597" y="836232"/>
            <a:chExt cx="6600804" cy="2917871"/>
          </a:xfrm>
        </p:grpSpPr>
        <p:grpSp>
          <p:nvGrpSpPr>
            <p:cNvPr id="9" name="Group 8">
              <a:extLst>
                <a:ext uri="{FF2B5EF4-FFF2-40B4-BE49-F238E27FC236}">
                  <a16:creationId xmlns:a16="http://schemas.microsoft.com/office/drawing/2014/main" id="{E7CC71BA-F9F7-5124-2871-20275BDEC99E}"/>
                </a:ext>
              </a:extLst>
            </p:cNvPr>
            <p:cNvGrpSpPr/>
            <p:nvPr/>
          </p:nvGrpSpPr>
          <p:grpSpPr>
            <a:xfrm>
              <a:off x="1271597" y="836232"/>
              <a:ext cx="6600804" cy="2917871"/>
              <a:chOff x="1271601" y="1282802"/>
              <a:chExt cx="6600804" cy="2917871"/>
            </a:xfrm>
          </p:grpSpPr>
          <p:grpSp>
            <p:nvGrpSpPr>
              <p:cNvPr id="17" name="Group 16">
                <a:extLst>
                  <a:ext uri="{FF2B5EF4-FFF2-40B4-BE49-F238E27FC236}">
                    <a16:creationId xmlns:a16="http://schemas.microsoft.com/office/drawing/2014/main" id="{075BD700-F8D5-BAC1-7AE4-042CB66DFB22}"/>
                  </a:ext>
                </a:extLst>
              </p:cNvPr>
              <p:cNvGrpSpPr/>
              <p:nvPr/>
            </p:nvGrpSpPr>
            <p:grpSpPr>
              <a:xfrm>
                <a:off x="1271601" y="2064381"/>
                <a:ext cx="6600804" cy="2136292"/>
                <a:chOff x="1223747" y="2702332"/>
                <a:chExt cx="6600804" cy="2136292"/>
              </a:xfrm>
            </p:grpSpPr>
            <p:grpSp>
              <p:nvGrpSpPr>
                <p:cNvPr id="32" name="Group 31">
                  <a:extLst>
                    <a:ext uri="{FF2B5EF4-FFF2-40B4-BE49-F238E27FC236}">
                      <a16:creationId xmlns:a16="http://schemas.microsoft.com/office/drawing/2014/main" id="{C5FEF03C-90EE-A8CB-1EA5-233ABEF43578}"/>
                    </a:ext>
                  </a:extLst>
                </p:cNvPr>
                <p:cNvGrpSpPr/>
                <p:nvPr/>
              </p:nvGrpSpPr>
              <p:grpSpPr>
                <a:xfrm>
                  <a:off x="1223747" y="2702332"/>
                  <a:ext cx="6600804" cy="2136292"/>
                  <a:chOff x="1223747" y="2702332"/>
                  <a:chExt cx="6600804" cy="2136292"/>
                </a:xfrm>
              </p:grpSpPr>
              <p:grpSp>
                <p:nvGrpSpPr>
                  <p:cNvPr id="35" name="Group 34">
                    <a:extLst>
                      <a:ext uri="{FF2B5EF4-FFF2-40B4-BE49-F238E27FC236}">
                        <a16:creationId xmlns:a16="http://schemas.microsoft.com/office/drawing/2014/main" id="{EC7EE83E-7AE3-2A3D-BADA-8345D4DA3228}"/>
                      </a:ext>
                    </a:extLst>
                  </p:cNvPr>
                  <p:cNvGrpSpPr/>
                  <p:nvPr/>
                </p:nvGrpSpPr>
                <p:grpSpPr>
                  <a:xfrm>
                    <a:off x="1223747" y="2702332"/>
                    <a:ext cx="6600804" cy="2136292"/>
                    <a:chOff x="1719812" y="2571750"/>
                    <a:chExt cx="6600804" cy="2136292"/>
                  </a:xfrm>
                </p:grpSpPr>
                <p:grpSp>
                  <p:nvGrpSpPr>
                    <p:cNvPr id="38" name="Group 37">
                      <a:extLst>
                        <a:ext uri="{FF2B5EF4-FFF2-40B4-BE49-F238E27FC236}">
                          <a16:creationId xmlns:a16="http://schemas.microsoft.com/office/drawing/2014/main" id="{6A8192EF-808C-1BDD-2527-E4C507B21495}"/>
                        </a:ext>
                      </a:extLst>
                    </p:cNvPr>
                    <p:cNvGrpSpPr/>
                    <p:nvPr/>
                  </p:nvGrpSpPr>
                  <p:grpSpPr>
                    <a:xfrm>
                      <a:off x="1719812" y="2571750"/>
                      <a:ext cx="6600804" cy="2136292"/>
                      <a:chOff x="1719812" y="2571750"/>
                      <a:chExt cx="6600804" cy="2136292"/>
                    </a:xfrm>
                  </p:grpSpPr>
                  <p:pic>
                    <p:nvPicPr>
                      <p:cNvPr id="40" name="Picture 39" descr="A floppy disk with a white label&#10;&#10;Description automatically generated">
                        <a:extLst>
                          <a:ext uri="{FF2B5EF4-FFF2-40B4-BE49-F238E27FC236}">
                            <a16:creationId xmlns:a16="http://schemas.microsoft.com/office/drawing/2014/main" id="{53E19D31-43C0-19FA-5D35-D7218DCE02DF}"/>
                          </a:ext>
                        </a:extLst>
                      </p:cNvPr>
                      <p:cNvPicPr>
                        <a:picLocks noChangeAspect="1"/>
                      </p:cNvPicPr>
                      <p:nvPr/>
                    </p:nvPicPr>
                    <p:blipFill rotWithShape="1">
                      <a:blip r:embed="rId3"/>
                      <a:srcRect l="14762" t="13968" r="16667" b="17095"/>
                      <a:stretch/>
                    </p:blipFill>
                    <p:spPr>
                      <a:xfrm>
                        <a:off x="5098592" y="3488271"/>
                        <a:ext cx="765546" cy="769626"/>
                      </a:xfrm>
                      <a:prstGeom prst="rect">
                        <a:avLst/>
                      </a:prstGeom>
                    </p:spPr>
                  </p:pic>
                  <p:grpSp>
                    <p:nvGrpSpPr>
                      <p:cNvPr id="41" name="Group 40">
                        <a:extLst>
                          <a:ext uri="{FF2B5EF4-FFF2-40B4-BE49-F238E27FC236}">
                            <a16:creationId xmlns:a16="http://schemas.microsoft.com/office/drawing/2014/main" id="{B7460ADA-F3B6-778F-DE15-842CB4C72905}"/>
                          </a:ext>
                        </a:extLst>
                      </p:cNvPr>
                      <p:cNvGrpSpPr/>
                      <p:nvPr/>
                    </p:nvGrpSpPr>
                    <p:grpSpPr>
                      <a:xfrm>
                        <a:off x="1719812" y="3400244"/>
                        <a:ext cx="930352" cy="857653"/>
                        <a:chOff x="632638" y="3805382"/>
                        <a:chExt cx="1127051" cy="1057200"/>
                      </a:xfrm>
                    </p:grpSpPr>
                    <p:pic>
                      <p:nvPicPr>
                        <p:cNvPr id="48" name="Picture 47" descr="A group of people wearing ties&#10;&#10;Description automatically generated">
                          <a:extLst>
                            <a:ext uri="{FF2B5EF4-FFF2-40B4-BE49-F238E27FC236}">
                              <a16:creationId xmlns:a16="http://schemas.microsoft.com/office/drawing/2014/main" id="{F1897ADC-FBD5-1038-F94A-4BBE9EE684AE}"/>
                            </a:ext>
                          </a:extLst>
                        </p:cNvPr>
                        <p:cNvPicPr>
                          <a:picLocks noChangeAspect="1"/>
                        </p:cNvPicPr>
                        <p:nvPr/>
                      </p:nvPicPr>
                      <p:blipFill rotWithShape="1">
                        <a:blip r:embed="rId4"/>
                        <a:srcRect l="21375" t="20031" r="52481" b="51628"/>
                        <a:stretch/>
                      </p:blipFill>
                      <p:spPr>
                        <a:xfrm>
                          <a:off x="857280" y="3805382"/>
                          <a:ext cx="677769" cy="734722"/>
                        </a:xfrm>
                        <a:prstGeom prst="rect">
                          <a:avLst/>
                        </a:prstGeom>
                      </p:spPr>
                    </p:pic>
                    <p:sp>
                      <p:nvSpPr>
                        <p:cNvPr id="49" name="TextBox 48">
                          <a:extLst>
                            <a:ext uri="{FF2B5EF4-FFF2-40B4-BE49-F238E27FC236}">
                              <a16:creationId xmlns:a16="http://schemas.microsoft.com/office/drawing/2014/main" id="{FB1AC2D0-7E87-764D-C3CC-716A19B007FB}"/>
                            </a:ext>
                          </a:extLst>
                        </p:cNvPr>
                        <p:cNvSpPr txBox="1"/>
                        <p:nvPr/>
                      </p:nvSpPr>
                      <p:spPr>
                        <a:xfrm>
                          <a:off x="632638" y="4540104"/>
                          <a:ext cx="1127051" cy="322478"/>
                        </a:xfrm>
                        <a:prstGeom prst="rect">
                          <a:avLst/>
                        </a:prstGeom>
                        <a:noFill/>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Developer</a:t>
                          </a:r>
                        </a:p>
                      </p:txBody>
                    </p:sp>
                  </p:grpSp>
                  <p:sp>
                    <p:nvSpPr>
                      <p:cNvPr id="42" name="Arrow: Right 41">
                        <a:extLst>
                          <a:ext uri="{FF2B5EF4-FFF2-40B4-BE49-F238E27FC236}">
                            <a16:creationId xmlns:a16="http://schemas.microsoft.com/office/drawing/2014/main" id="{E4AD12C1-3F47-945D-BCF4-3AFF80CF5F4C}"/>
                          </a:ext>
                        </a:extLst>
                      </p:cNvPr>
                      <p:cNvSpPr/>
                      <p:nvPr/>
                    </p:nvSpPr>
                    <p:spPr>
                      <a:xfrm>
                        <a:off x="2650165" y="3797408"/>
                        <a:ext cx="2448428" cy="111989"/>
                      </a:xfrm>
                      <a:prstGeom prst="rightArrow">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group of people wearing ties&#10;&#10;Description automatically generated">
                        <a:extLst>
                          <a:ext uri="{FF2B5EF4-FFF2-40B4-BE49-F238E27FC236}">
                            <a16:creationId xmlns:a16="http://schemas.microsoft.com/office/drawing/2014/main" id="{AE26284A-D215-79AE-4C98-EBA06A34D2EB}"/>
                          </a:ext>
                        </a:extLst>
                      </p:cNvPr>
                      <p:cNvPicPr>
                        <a:picLocks noChangeAspect="1"/>
                      </p:cNvPicPr>
                      <p:nvPr/>
                    </p:nvPicPr>
                    <p:blipFill rotWithShape="1">
                      <a:blip r:embed="rId4"/>
                      <a:srcRect l="21375" t="20031" r="52481" b="51628"/>
                      <a:stretch/>
                    </p:blipFill>
                    <p:spPr>
                      <a:xfrm>
                        <a:off x="7752030" y="2571750"/>
                        <a:ext cx="559481" cy="596043"/>
                      </a:xfrm>
                      <a:prstGeom prst="rect">
                        <a:avLst/>
                      </a:prstGeom>
                    </p:spPr>
                  </p:pic>
                  <p:pic>
                    <p:nvPicPr>
                      <p:cNvPr id="44" name="Picture 43" descr="A group of people wearing ties&#10;&#10;Description automatically generated">
                        <a:extLst>
                          <a:ext uri="{FF2B5EF4-FFF2-40B4-BE49-F238E27FC236}">
                            <a16:creationId xmlns:a16="http://schemas.microsoft.com/office/drawing/2014/main" id="{07F39060-A5EC-E2E3-159A-A768E8E54B54}"/>
                          </a:ext>
                        </a:extLst>
                      </p:cNvPr>
                      <p:cNvPicPr>
                        <a:picLocks noChangeAspect="1"/>
                      </p:cNvPicPr>
                      <p:nvPr/>
                    </p:nvPicPr>
                    <p:blipFill rotWithShape="1">
                      <a:blip r:embed="rId4"/>
                      <a:srcRect l="21375" t="20031" r="52481" b="51628"/>
                      <a:stretch/>
                    </p:blipFill>
                    <p:spPr>
                      <a:xfrm>
                        <a:off x="7761135" y="3334003"/>
                        <a:ext cx="559481" cy="596043"/>
                      </a:xfrm>
                      <a:prstGeom prst="rect">
                        <a:avLst/>
                      </a:prstGeom>
                    </p:spPr>
                  </p:pic>
                  <p:pic>
                    <p:nvPicPr>
                      <p:cNvPr id="45" name="Picture 44" descr="A group of people wearing ties&#10;&#10;Description automatically generated">
                        <a:extLst>
                          <a:ext uri="{FF2B5EF4-FFF2-40B4-BE49-F238E27FC236}">
                            <a16:creationId xmlns:a16="http://schemas.microsoft.com/office/drawing/2014/main" id="{F9257775-29BA-654B-D22F-8099BBB3352A}"/>
                          </a:ext>
                        </a:extLst>
                      </p:cNvPr>
                      <p:cNvPicPr>
                        <a:picLocks noChangeAspect="1"/>
                      </p:cNvPicPr>
                      <p:nvPr/>
                    </p:nvPicPr>
                    <p:blipFill rotWithShape="1">
                      <a:blip r:embed="rId4"/>
                      <a:srcRect l="21375" t="20031" r="52481" b="51628"/>
                      <a:stretch/>
                    </p:blipFill>
                    <p:spPr>
                      <a:xfrm>
                        <a:off x="7761135" y="4111999"/>
                        <a:ext cx="559481" cy="596043"/>
                      </a:xfrm>
                      <a:prstGeom prst="rect">
                        <a:avLst/>
                      </a:prstGeom>
                    </p:spPr>
                  </p:pic>
                  <p:cxnSp>
                    <p:nvCxnSpPr>
                      <p:cNvPr id="46" name="Straight Connector 45">
                        <a:extLst>
                          <a:ext uri="{FF2B5EF4-FFF2-40B4-BE49-F238E27FC236}">
                            <a16:creationId xmlns:a16="http://schemas.microsoft.com/office/drawing/2014/main" id="{B12163FF-0AAD-95C6-A982-B5EB480A6DAF}"/>
                          </a:ext>
                        </a:extLst>
                      </p:cNvPr>
                      <p:cNvCxnSpPr>
                        <a:cxnSpLocks/>
                      </p:cNvCxnSpPr>
                      <p:nvPr/>
                    </p:nvCxnSpPr>
                    <p:spPr>
                      <a:xfrm flipV="1">
                        <a:off x="6048658" y="3167793"/>
                        <a:ext cx="946931" cy="46423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27DCF4-90D4-80DE-97E6-59174F9A90D2}"/>
                          </a:ext>
                        </a:extLst>
                      </p:cNvPr>
                      <p:cNvCxnSpPr>
                        <a:cxnSpLocks/>
                      </p:cNvCxnSpPr>
                      <p:nvPr/>
                    </p:nvCxnSpPr>
                    <p:spPr>
                      <a:xfrm>
                        <a:off x="6205576" y="3775376"/>
                        <a:ext cx="111115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F7432355-E6AC-0CD1-CFF1-2CDEE8E30FFB}"/>
                        </a:ext>
                      </a:extLst>
                    </p:cNvPr>
                    <p:cNvCxnSpPr>
                      <a:cxnSpLocks/>
                    </p:cNvCxnSpPr>
                    <p:nvPr/>
                  </p:nvCxnSpPr>
                  <p:spPr>
                    <a:xfrm>
                      <a:off x="6068677" y="3909397"/>
                      <a:ext cx="926912" cy="50018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6" name="Flowchart: Connector 35">
                    <a:extLst>
                      <a:ext uri="{FF2B5EF4-FFF2-40B4-BE49-F238E27FC236}">
                        <a16:creationId xmlns:a16="http://schemas.microsoft.com/office/drawing/2014/main" id="{4F3DA22A-6EB5-4241-7620-4553EF732C1E}"/>
                      </a:ext>
                    </a:extLst>
                  </p:cNvPr>
                  <p:cNvSpPr/>
                  <p:nvPr/>
                </p:nvSpPr>
                <p:spPr>
                  <a:xfrm>
                    <a:off x="2636359" y="3916572"/>
                    <a:ext cx="149369" cy="111989"/>
                  </a:xfrm>
                  <a:prstGeom prst="flowChartConnector">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DC758DCA-938D-038B-9C75-23F82C2554BB}"/>
                      </a:ext>
                    </a:extLst>
                  </p:cNvPr>
                  <p:cNvSpPr/>
                  <p:nvPr/>
                </p:nvSpPr>
                <p:spPr>
                  <a:xfrm>
                    <a:off x="4000874" y="3909477"/>
                    <a:ext cx="149369" cy="111989"/>
                  </a:xfrm>
                  <a:prstGeom prst="flowChartConnector">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3E9221A-5A06-CFDD-067C-F4D0130EDDDD}"/>
                    </a:ext>
                  </a:extLst>
                </p:cNvPr>
                <p:cNvSpPr txBox="1"/>
                <p:nvPr/>
              </p:nvSpPr>
              <p:spPr>
                <a:xfrm>
                  <a:off x="2322757" y="3183178"/>
                  <a:ext cx="765546" cy="600164"/>
                </a:xfrm>
                <a:prstGeom prst="rect">
                  <a:avLst/>
                </a:prstGeom>
                <a:noFill/>
                <a:ln>
                  <a:noFill/>
                </a:ln>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Writes source code</a:t>
                  </a:r>
                </a:p>
              </p:txBody>
            </p:sp>
            <p:sp>
              <p:nvSpPr>
                <p:cNvPr id="34" name="TextBox 33">
                  <a:extLst>
                    <a:ext uri="{FF2B5EF4-FFF2-40B4-BE49-F238E27FC236}">
                      <a16:creationId xmlns:a16="http://schemas.microsoft.com/office/drawing/2014/main" id="{C169B023-EA9A-9480-21B4-CF378B79E75F}"/>
                    </a:ext>
                  </a:extLst>
                </p:cNvPr>
                <p:cNvSpPr txBox="1"/>
                <p:nvPr/>
              </p:nvSpPr>
              <p:spPr>
                <a:xfrm>
                  <a:off x="3591408" y="3183178"/>
                  <a:ext cx="995653" cy="600164"/>
                </a:xfrm>
                <a:prstGeom prst="rect">
                  <a:avLst/>
                </a:prstGeom>
                <a:noFill/>
                <a:ln>
                  <a:noFill/>
                </a:ln>
              </p:spPr>
              <p:txBody>
                <a:bodyPr wrap="square" rtlCol="0">
                  <a:spAutoFit/>
                </a:bodyPr>
                <a:lstStyle/>
                <a:p>
                  <a:pPr algn="ctr"/>
                  <a:r>
                    <a:rPr lang="en-US" sz="1100" b="1">
                      <a:solidFill>
                        <a:srgbClr val="002060"/>
                      </a:solidFill>
                      <a:latin typeface="Open Sans" panose="020B0606030504020204" pitchFamily="34" charset="0"/>
                      <a:ea typeface="Open Sans" panose="020B0606030504020204" pitchFamily="34" charset="0"/>
                      <a:cs typeface="Open Sans" panose="020B0606030504020204" pitchFamily="34" charset="0"/>
                    </a:rPr>
                    <a:t>Compiles to an executable</a:t>
                  </a:r>
                </a:p>
              </p:txBody>
            </p:sp>
          </p:grpSp>
          <p:sp>
            <p:nvSpPr>
              <p:cNvPr id="29" name="TextBox 28">
                <a:extLst>
                  <a:ext uri="{FF2B5EF4-FFF2-40B4-BE49-F238E27FC236}">
                    <a16:creationId xmlns:a16="http://schemas.microsoft.com/office/drawing/2014/main" id="{235DE2A2-75D9-23C9-09C0-AD7C33DAEED8}"/>
                  </a:ext>
                </a:extLst>
              </p:cNvPr>
              <p:cNvSpPr txBox="1"/>
              <p:nvPr/>
            </p:nvSpPr>
            <p:spPr>
              <a:xfrm>
                <a:off x="3199673" y="1282802"/>
                <a:ext cx="1192297" cy="294637"/>
              </a:xfrm>
              <a:prstGeom prst="rect">
                <a:avLst/>
              </a:prstGeom>
              <a:noFill/>
            </p:spPr>
            <p:txBody>
              <a:bodyPr wrap="square" rtlCol="0">
                <a:spAutoFit/>
              </a:bodyPr>
              <a:lstStyle/>
              <a:p>
                <a:pPr algn="ctr"/>
                <a:r>
                  <a:rPr lang="en-US" sz="1200" b="1">
                    <a:solidFill>
                      <a:srgbClr val="002060"/>
                    </a:solidFill>
                    <a:latin typeface="Open Sans" panose="020B0606030504020204" pitchFamily="34" charset="0"/>
                    <a:ea typeface="Open Sans" panose="020B0606030504020204" pitchFamily="34" charset="0"/>
                    <a:cs typeface="Open Sans" panose="020B0606030504020204" pitchFamily="34" charset="0"/>
                  </a:rPr>
                  <a:t>Build Step</a:t>
                </a:r>
              </a:p>
            </p:txBody>
          </p:sp>
        </p:grpSp>
        <p:sp>
          <p:nvSpPr>
            <p:cNvPr id="16" name="Rectangle 15">
              <a:extLst>
                <a:ext uri="{FF2B5EF4-FFF2-40B4-BE49-F238E27FC236}">
                  <a16:creationId xmlns:a16="http://schemas.microsoft.com/office/drawing/2014/main" id="{0D517ED3-C405-EBF5-86EE-0339355349B2}"/>
                </a:ext>
              </a:extLst>
            </p:cNvPr>
            <p:cNvSpPr/>
            <p:nvPr/>
          </p:nvSpPr>
          <p:spPr>
            <a:xfrm>
              <a:off x="2194217" y="3042348"/>
              <a:ext cx="2448427" cy="2310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Ahead of Time Compilation</a:t>
              </a:r>
            </a:p>
          </p:txBody>
        </p:sp>
      </p:grpSp>
    </p:spTree>
    <p:extLst>
      <p:ext uri="{BB962C8B-B14F-4D97-AF65-F5344CB8AC3E}">
        <p14:creationId xmlns:p14="http://schemas.microsoft.com/office/powerpoint/2010/main" val="127883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 | Compiled Languages</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 name="TextBox 4">
            <a:extLst>
              <a:ext uri="{FF2B5EF4-FFF2-40B4-BE49-F238E27FC236}">
                <a16:creationId xmlns:a16="http://schemas.microsoft.com/office/drawing/2014/main" id="{9B1BF98B-DE6E-2D26-EE62-73AEFAE8A32E}"/>
              </a:ext>
            </a:extLst>
          </p:cNvPr>
          <p:cNvSpPr txBox="1"/>
          <p:nvPr/>
        </p:nvSpPr>
        <p:spPr>
          <a:xfrm>
            <a:off x="1525620" y="1802276"/>
            <a:ext cx="74902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Writes source code</a:t>
            </a:r>
          </a:p>
        </p:txBody>
      </p:sp>
      <p:pic>
        <p:nvPicPr>
          <p:cNvPr id="4" name="Graphic 3" descr="User with solid fill">
            <a:extLst>
              <a:ext uri="{FF2B5EF4-FFF2-40B4-BE49-F238E27FC236}">
                <a16:creationId xmlns:a16="http://schemas.microsoft.com/office/drawing/2014/main" id="{71308A35-14E8-D484-6A53-5B289CC6B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2" y="2114550"/>
            <a:ext cx="914400" cy="914400"/>
          </a:xfrm>
          <a:prstGeom prst="rect">
            <a:avLst/>
          </a:prstGeom>
        </p:spPr>
      </p:pic>
      <p:sp>
        <p:nvSpPr>
          <p:cNvPr id="6" name="TextBox 5">
            <a:extLst>
              <a:ext uri="{FF2B5EF4-FFF2-40B4-BE49-F238E27FC236}">
                <a16:creationId xmlns:a16="http://schemas.microsoft.com/office/drawing/2014/main" id="{D42F2243-C7F1-9828-BDE0-536F7464D688}"/>
              </a:ext>
            </a:extLst>
          </p:cNvPr>
          <p:cNvSpPr txBox="1"/>
          <p:nvPr/>
        </p:nvSpPr>
        <p:spPr>
          <a:xfrm>
            <a:off x="455711" y="2925693"/>
            <a:ext cx="1047082"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Developer</a:t>
            </a:r>
          </a:p>
        </p:txBody>
      </p:sp>
      <p:sp>
        <p:nvSpPr>
          <p:cNvPr id="13" name="TextBox 12">
            <a:extLst>
              <a:ext uri="{FF2B5EF4-FFF2-40B4-BE49-F238E27FC236}">
                <a16:creationId xmlns:a16="http://schemas.microsoft.com/office/drawing/2014/main" id="{E92E01E1-146F-4C86-2DC1-8DE6E3792E4C}"/>
              </a:ext>
            </a:extLst>
          </p:cNvPr>
          <p:cNvSpPr txBox="1"/>
          <p:nvPr/>
        </p:nvSpPr>
        <p:spPr>
          <a:xfrm>
            <a:off x="3284868" y="2917628"/>
            <a:ext cx="97438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Compiles to an executable</a:t>
            </a:r>
          </a:p>
        </p:txBody>
      </p:sp>
      <p:pic>
        <p:nvPicPr>
          <p:cNvPr id="17" name="Graphic 16" descr="Paper with solid fill">
            <a:extLst>
              <a:ext uri="{FF2B5EF4-FFF2-40B4-BE49-F238E27FC236}">
                <a16:creationId xmlns:a16="http://schemas.microsoft.com/office/drawing/2014/main" id="{5E214448-E48D-64E6-4F72-97553D6080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145" y="748179"/>
            <a:ext cx="914400" cy="914400"/>
          </a:xfrm>
          <a:prstGeom prst="rect">
            <a:avLst/>
          </a:prstGeom>
        </p:spPr>
      </p:pic>
      <p:sp>
        <p:nvSpPr>
          <p:cNvPr id="19" name="TextBox 18">
            <a:extLst>
              <a:ext uri="{FF2B5EF4-FFF2-40B4-BE49-F238E27FC236}">
                <a16:creationId xmlns:a16="http://schemas.microsoft.com/office/drawing/2014/main" id="{3344CCCA-19B5-981F-3CA8-00570C910EB0}"/>
              </a:ext>
            </a:extLst>
          </p:cNvPr>
          <p:cNvSpPr txBox="1"/>
          <p:nvPr/>
        </p:nvSpPr>
        <p:spPr>
          <a:xfrm>
            <a:off x="4567993" y="1649402"/>
            <a:ext cx="974389" cy="3693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An Executable</a:t>
            </a:r>
          </a:p>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(Windows)</a:t>
            </a:r>
          </a:p>
        </p:txBody>
      </p:sp>
      <p:pic>
        <p:nvPicPr>
          <p:cNvPr id="20" name="Graphic 19" descr="User with solid fill">
            <a:extLst>
              <a:ext uri="{FF2B5EF4-FFF2-40B4-BE49-F238E27FC236}">
                <a16:creationId xmlns:a16="http://schemas.microsoft.com/office/drawing/2014/main" id="{9E0ACDEE-E515-5D33-EC20-39A9118F8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805012"/>
            <a:ext cx="596628" cy="596628"/>
          </a:xfrm>
          <a:prstGeom prst="rect">
            <a:avLst/>
          </a:prstGeom>
        </p:spPr>
      </p:pic>
      <p:sp>
        <p:nvSpPr>
          <p:cNvPr id="21" name="TextBox 20">
            <a:extLst>
              <a:ext uri="{FF2B5EF4-FFF2-40B4-BE49-F238E27FC236}">
                <a16:creationId xmlns:a16="http://schemas.microsoft.com/office/drawing/2014/main" id="{2BAC7C11-478A-3442-1B10-7C1F146A7F49}"/>
              </a:ext>
            </a:extLst>
          </p:cNvPr>
          <p:cNvSpPr txBox="1"/>
          <p:nvPr/>
        </p:nvSpPr>
        <p:spPr>
          <a:xfrm>
            <a:off x="6985474" y="130063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2" name="Graphic 21" descr="User with solid fill">
            <a:extLst>
              <a:ext uri="{FF2B5EF4-FFF2-40B4-BE49-F238E27FC236}">
                <a16:creationId xmlns:a16="http://schemas.microsoft.com/office/drawing/2014/main" id="{0EC205D3-FAAD-559C-8750-FC0B9D09F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6057" y="2263122"/>
            <a:ext cx="596628" cy="596628"/>
          </a:xfrm>
          <a:prstGeom prst="rect">
            <a:avLst/>
          </a:prstGeom>
        </p:spPr>
      </p:pic>
      <p:sp>
        <p:nvSpPr>
          <p:cNvPr id="23" name="TextBox 22">
            <a:extLst>
              <a:ext uri="{FF2B5EF4-FFF2-40B4-BE49-F238E27FC236}">
                <a16:creationId xmlns:a16="http://schemas.microsoft.com/office/drawing/2014/main" id="{CD3BA065-5ED5-3A70-E3AF-22C86DB4D518}"/>
              </a:ext>
            </a:extLst>
          </p:cNvPr>
          <p:cNvSpPr txBox="1"/>
          <p:nvPr/>
        </p:nvSpPr>
        <p:spPr>
          <a:xfrm>
            <a:off x="7898951" y="275874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4" name="Graphic 23" descr="User with solid fill">
            <a:extLst>
              <a:ext uri="{FF2B5EF4-FFF2-40B4-BE49-F238E27FC236}">
                <a16:creationId xmlns:a16="http://schemas.microsoft.com/office/drawing/2014/main" id="{430FDCDF-40E4-C7FA-9426-67AF48BB7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3876875"/>
            <a:ext cx="596628" cy="596628"/>
          </a:xfrm>
          <a:prstGeom prst="rect">
            <a:avLst/>
          </a:prstGeom>
        </p:spPr>
      </p:pic>
      <p:sp>
        <p:nvSpPr>
          <p:cNvPr id="25" name="TextBox 24">
            <a:extLst>
              <a:ext uri="{FF2B5EF4-FFF2-40B4-BE49-F238E27FC236}">
                <a16:creationId xmlns:a16="http://schemas.microsoft.com/office/drawing/2014/main" id="{2ED7E78C-BE60-35B9-DA0E-FB38ED67993E}"/>
              </a:ext>
            </a:extLst>
          </p:cNvPr>
          <p:cNvSpPr txBox="1"/>
          <p:nvPr/>
        </p:nvSpPr>
        <p:spPr>
          <a:xfrm>
            <a:off x="6985474" y="4372495"/>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27" name="Straight Arrow Connector 26">
            <a:extLst>
              <a:ext uri="{FF2B5EF4-FFF2-40B4-BE49-F238E27FC236}">
                <a16:creationId xmlns:a16="http://schemas.microsoft.com/office/drawing/2014/main" id="{D2994D37-487E-4A1A-2A75-974FEFFAAE3B}"/>
              </a:ext>
            </a:extLst>
          </p:cNvPr>
          <p:cNvCxnSpPr>
            <a:stCxn id="17" idx="3"/>
            <a:endCxn id="21" idx="1"/>
          </p:cNvCxnSpPr>
          <p:nvPr/>
        </p:nvCxnSpPr>
        <p:spPr>
          <a:xfrm>
            <a:off x="5490545" y="1205379"/>
            <a:ext cx="1494929" cy="226058"/>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7937A6-767B-4F9C-BFCF-891217A2048B}"/>
              </a:ext>
            </a:extLst>
          </p:cNvPr>
          <p:cNvCxnSpPr>
            <a:stCxn id="17" idx="3"/>
            <a:endCxn id="22" idx="1"/>
          </p:cNvCxnSpPr>
          <p:nvPr/>
        </p:nvCxnSpPr>
        <p:spPr>
          <a:xfrm>
            <a:off x="5490545" y="1205379"/>
            <a:ext cx="2355512" cy="1356057"/>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E38B79-8282-4DC2-D5AB-3C57F3968C41}"/>
              </a:ext>
            </a:extLst>
          </p:cNvPr>
          <p:cNvCxnSpPr>
            <a:stCxn id="17" idx="3"/>
            <a:endCxn id="24" idx="1"/>
          </p:cNvCxnSpPr>
          <p:nvPr/>
        </p:nvCxnSpPr>
        <p:spPr>
          <a:xfrm>
            <a:off x="5490545" y="1205379"/>
            <a:ext cx="1442035" cy="296981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aper with solid fill">
            <a:extLst>
              <a:ext uri="{FF2B5EF4-FFF2-40B4-BE49-F238E27FC236}">
                <a16:creationId xmlns:a16="http://schemas.microsoft.com/office/drawing/2014/main" id="{617F8C14-8737-38A1-1DDB-67A7534C18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2743" y="2859750"/>
            <a:ext cx="914400" cy="914400"/>
          </a:xfrm>
          <a:prstGeom prst="rect">
            <a:avLst/>
          </a:prstGeom>
        </p:spPr>
      </p:pic>
      <p:sp>
        <p:nvSpPr>
          <p:cNvPr id="37" name="TextBox 36">
            <a:extLst>
              <a:ext uri="{FF2B5EF4-FFF2-40B4-BE49-F238E27FC236}">
                <a16:creationId xmlns:a16="http://schemas.microsoft.com/office/drawing/2014/main" id="{48228FD3-5B07-FBE0-9BEA-5C96A95278E6}"/>
              </a:ext>
            </a:extLst>
          </p:cNvPr>
          <p:cNvSpPr txBox="1"/>
          <p:nvPr/>
        </p:nvSpPr>
        <p:spPr>
          <a:xfrm>
            <a:off x="4564591" y="3760973"/>
            <a:ext cx="974389" cy="3693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An Executable</a:t>
            </a:r>
          </a:p>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(MacOS)</a:t>
            </a:r>
          </a:p>
        </p:txBody>
      </p:sp>
      <p:pic>
        <p:nvPicPr>
          <p:cNvPr id="38" name="Graphic 37" descr="User with solid fill">
            <a:extLst>
              <a:ext uri="{FF2B5EF4-FFF2-40B4-BE49-F238E27FC236}">
                <a16:creationId xmlns:a16="http://schemas.microsoft.com/office/drawing/2014/main" id="{E09B4D2D-A19F-CB92-B274-AEBEEBD9D7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8259" y="3057056"/>
            <a:ext cx="596628" cy="596628"/>
          </a:xfrm>
          <a:prstGeom prst="rect">
            <a:avLst/>
          </a:prstGeom>
        </p:spPr>
      </p:pic>
      <p:sp>
        <p:nvSpPr>
          <p:cNvPr id="39" name="TextBox 38">
            <a:extLst>
              <a:ext uri="{FF2B5EF4-FFF2-40B4-BE49-F238E27FC236}">
                <a16:creationId xmlns:a16="http://schemas.microsoft.com/office/drawing/2014/main" id="{755A982C-37E3-DCCB-2205-1FE46967E737}"/>
              </a:ext>
            </a:extLst>
          </p:cNvPr>
          <p:cNvSpPr txBox="1"/>
          <p:nvPr/>
        </p:nvSpPr>
        <p:spPr>
          <a:xfrm>
            <a:off x="7411153" y="3552676"/>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40" name="Graphic 39" descr="User with solid fill">
            <a:extLst>
              <a:ext uri="{FF2B5EF4-FFF2-40B4-BE49-F238E27FC236}">
                <a16:creationId xmlns:a16="http://schemas.microsoft.com/office/drawing/2014/main" id="{10AEEB92-7D00-72CE-11B2-6F9123B5CA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924" y="2422008"/>
            <a:ext cx="596628" cy="596628"/>
          </a:xfrm>
          <a:prstGeom prst="rect">
            <a:avLst/>
          </a:prstGeom>
        </p:spPr>
      </p:pic>
      <p:sp>
        <p:nvSpPr>
          <p:cNvPr id="41" name="TextBox 40">
            <a:extLst>
              <a:ext uri="{FF2B5EF4-FFF2-40B4-BE49-F238E27FC236}">
                <a16:creationId xmlns:a16="http://schemas.microsoft.com/office/drawing/2014/main" id="{4FBD8BFF-E62B-1626-DD2F-8393FF4470D6}"/>
              </a:ext>
            </a:extLst>
          </p:cNvPr>
          <p:cNvSpPr txBox="1"/>
          <p:nvPr/>
        </p:nvSpPr>
        <p:spPr>
          <a:xfrm>
            <a:off x="6641818" y="2917628"/>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42" name="Straight Arrow Connector 41">
            <a:extLst>
              <a:ext uri="{FF2B5EF4-FFF2-40B4-BE49-F238E27FC236}">
                <a16:creationId xmlns:a16="http://schemas.microsoft.com/office/drawing/2014/main" id="{D375757B-41E6-293C-CBA4-552450A20375}"/>
              </a:ext>
            </a:extLst>
          </p:cNvPr>
          <p:cNvCxnSpPr>
            <a:cxnSpLocks/>
            <a:stCxn id="36" idx="3"/>
            <a:endCxn id="41" idx="1"/>
          </p:cNvCxnSpPr>
          <p:nvPr/>
        </p:nvCxnSpPr>
        <p:spPr>
          <a:xfrm flipV="1">
            <a:off x="5487143" y="3048433"/>
            <a:ext cx="1154675" cy="26851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E6DFE8-2F6D-C726-1E18-BF950EC5CC92}"/>
              </a:ext>
            </a:extLst>
          </p:cNvPr>
          <p:cNvCxnSpPr>
            <a:cxnSpLocks/>
            <a:stCxn id="36" idx="3"/>
            <a:endCxn id="38" idx="1"/>
          </p:cNvCxnSpPr>
          <p:nvPr/>
        </p:nvCxnSpPr>
        <p:spPr>
          <a:xfrm>
            <a:off x="5487143" y="3316950"/>
            <a:ext cx="1871116" cy="3842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AB4BEC-0835-AAB5-2E66-3E3E23BA4AE4}"/>
              </a:ext>
            </a:extLst>
          </p:cNvPr>
          <p:cNvSpPr txBox="1"/>
          <p:nvPr/>
        </p:nvSpPr>
        <p:spPr>
          <a:xfrm>
            <a:off x="3290378" y="839814"/>
            <a:ext cx="97438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Compiles to an executable</a:t>
            </a:r>
          </a:p>
        </p:txBody>
      </p:sp>
      <p:cxnSp>
        <p:nvCxnSpPr>
          <p:cNvPr id="18" name="Elbow Connector 17">
            <a:extLst>
              <a:ext uri="{FF2B5EF4-FFF2-40B4-BE49-F238E27FC236}">
                <a16:creationId xmlns:a16="http://schemas.microsoft.com/office/drawing/2014/main" id="{11424F33-F2E0-5774-8495-D1FC19EF4FC0}"/>
              </a:ext>
            </a:extLst>
          </p:cNvPr>
          <p:cNvCxnSpPr>
            <a:cxnSpLocks/>
            <a:stCxn id="4" idx="3"/>
          </p:cNvCxnSpPr>
          <p:nvPr/>
        </p:nvCxnSpPr>
        <p:spPr>
          <a:xfrm flipV="1">
            <a:off x="1436452" y="1609287"/>
            <a:ext cx="2733471" cy="962463"/>
          </a:xfrm>
          <a:prstGeom prst="bentConnector3">
            <a:avLst>
              <a:gd name="adj1" fmla="val 4976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C1EF216-2D86-37F3-795C-E0166E9EE92D}"/>
              </a:ext>
            </a:extLst>
          </p:cNvPr>
          <p:cNvSpPr/>
          <p:nvPr/>
        </p:nvSpPr>
        <p:spPr>
          <a:xfrm>
            <a:off x="3685208" y="1516922"/>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3" name="Elbow Connector 42">
            <a:extLst>
              <a:ext uri="{FF2B5EF4-FFF2-40B4-BE49-F238E27FC236}">
                <a16:creationId xmlns:a16="http://schemas.microsoft.com/office/drawing/2014/main" id="{C961A86B-7B7E-BCA2-9B96-BD8EF7D944AD}"/>
              </a:ext>
            </a:extLst>
          </p:cNvPr>
          <p:cNvCxnSpPr>
            <a:cxnSpLocks/>
            <a:stCxn id="4" idx="3"/>
          </p:cNvCxnSpPr>
          <p:nvPr/>
        </p:nvCxnSpPr>
        <p:spPr>
          <a:xfrm>
            <a:off x="1436452" y="2571750"/>
            <a:ext cx="2722838" cy="1055302"/>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AA8FD2E-639B-6C62-2573-1DB58DEB5BC9}"/>
              </a:ext>
            </a:extLst>
          </p:cNvPr>
          <p:cNvSpPr/>
          <p:nvPr/>
        </p:nvSpPr>
        <p:spPr>
          <a:xfrm>
            <a:off x="3685208" y="3545029"/>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3D45A50A-4B7D-D33D-EE05-39297BDE2772}"/>
              </a:ext>
            </a:extLst>
          </p:cNvPr>
          <p:cNvSpPr/>
          <p:nvPr/>
        </p:nvSpPr>
        <p:spPr>
          <a:xfrm>
            <a:off x="1807770"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301D80E4-3060-BE06-D49F-D63B994471AC}"/>
              </a:ext>
            </a:extLst>
          </p:cNvPr>
          <p:cNvSpPr txBox="1"/>
          <p:nvPr/>
        </p:nvSpPr>
        <p:spPr>
          <a:xfrm>
            <a:off x="1436452" y="3899047"/>
            <a:ext cx="2733471" cy="200055"/>
          </a:xfrm>
          <a:prstGeom prst="rect">
            <a:avLst/>
          </a:prstGeom>
          <a:solidFill>
            <a:srgbClr val="FF5848"/>
          </a:solidFill>
        </p:spPr>
        <p:txBody>
          <a:bodyPr wrap="square" rtlCol="0">
            <a:spAutoFit/>
          </a:bodyPr>
          <a:lstStyle/>
          <a:p>
            <a:pPr algn="ctr"/>
            <a:r>
              <a:rPr lang="en-US"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Ahead-Of-Time Compilation</a:t>
            </a:r>
          </a:p>
        </p:txBody>
      </p:sp>
    </p:spTree>
    <p:custDataLst>
      <p:tags r:id="rId1"/>
    </p:custDataLst>
    <p:extLst>
      <p:ext uri="{BB962C8B-B14F-4D97-AF65-F5344CB8AC3E}">
        <p14:creationId xmlns:p14="http://schemas.microsoft.com/office/powerpoint/2010/main" val="253715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Compilation – Using a Compiler</a:t>
            </a:r>
          </a:p>
        </p:txBody>
      </p:sp>
      <p:sp>
        <p:nvSpPr>
          <p:cNvPr id="4" name="Flowchart: Alternate Process 3">
            <a:extLst>
              <a:ext uri="{FF2B5EF4-FFF2-40B4-BE49-F238E27FC236}">
                <a16:creationId xmlns:a16="http://schemas.microsoft.com/office/drawing/2014/main" id="{22A8D124-0376-F8A0-A24E-A9F3E450BAA6}"/>
              </a:ext>
            </a:extLst>
          </p:cNvPr>
          <p:cNvSpPr/>
          <p:nvPr/>
        </p:nvSpPr>
        <p:spPr>
          <a:xfrm>
            <a:off x="1309525" y="1313961"/>
            <a:ext cx="6524950" cy="765545"/>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Open Sans"/>
                <a:ea typeface="+mn-lt"/>
                <a:cs typeface="+mn-lt"/>
              </a:rPr>
              <a:t>Programs compiled for specific platforms will not work on other kinds of platforms. </a:t>
            </a:r>
          </a:p>
        </p:txBody>
      </p:sp>
      <p:sp>
        <p:nvSpPr>
          <p:cNvPr id="5" name="Flowchart: Alternate Process 4">
            <a:extLst>
              <a:ext uri="{FF2B5EF4-FFF2-40B4-BE49-F238E27FC236}">
                <a16:creationId xmlns:a16="http://schemas.microsoft.com/office/drawing/2014/main" id="{76F9AE3D-42DF-898D-8B7D-1A96D2063CC2}"/>
              </a:ext>
            </a:extLst>
          </p:cNvPr>
          <p:cNvSpPr/>
          <p:nvPr/>
        </p:nvSpPr>
        <p:spPr>
          <a:xfrm>
            <a:off x="1309525" y="2726087"/>
            <a:ext cx="6524950" cy="765545"/>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For example, software compiled for a Mac will not work on a PC running Windows and vice-versa. </a:t>
            </a:r>
          </a:p>
        </p:txBody>
      </p:sp>
    </p:spTree>
    <p:extLst>
      <p:ext uri="{BB962C8B-B14F-4D97-AF65-F5344CB8AC3E}">
        <p14:creationId xmlns:p14="http://schemas.microsoft.com/office/powerpoint/2010/main" val="333482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How does platform dependency impact compiled programs?</a:t>
            </a:r>
            <a:endParaRPr lang="en-US" dirty="0">
              <a:solidFill>
                <a:schemeClr val="tx1"/>
              </a:solidFill>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rPr>
              <a:t>Compiled programs are universally compatible across all platforms</a:t>
            </a:r>
            <a:endParaRPr lang="en-US" dirty="0">
              <a:latin typeface="Open Sans"/>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rPr>
              <a:t>Programs compiled for specific platforms are interchangeable</a:t>
            </a:r>
            <a:endParaRPr lang="en-US" dirty="0"/>
          </a:p>
          <a:p>
            <a:pPr marL="342900" lvl="2" indent="-342900">
              <a:buAutoNum type="alphaLcPeriod"/>
            </a:pPr>
            <a:endParaRPr lang="en-US" dirty="0">
              <a:latin typeface="Open Sans"/>
              <a:ea typeface="Open Sans"/>
            </a:endParaRPr>
          </a:p>
          <a:p>
            <a:pPr marL="342900" lvl="2" indent="-342900">
              <a:buAutoNum type="alphaLcPeriod"/>
            </a:pPr>
            <a:r>
              <a:rPr lang="en-US" dirty="0">
                <a:latin typeface="Open Sans"/>
                <a:ea typeface="Open Sans"/>
                <a:cs typeface="Open Sans"/>
              </a:rPr>
              <a:t>Compiled programs work seamlessly on any platform</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rPr>
              <a:t>Platform dependency has no effect on compiled programs</a:t>
            </a:r>
            <a:endParaRPr lang="en-US" dirty="0">
              <a:solidFill>
                <a:schemeClr val="tx1"/>
              </a:solidFill>
              <a:latin typeface="Open Sans"/>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449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0"/>
            <a:ext cx="5674800" cy="4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sym typeface="Roboto"/>
              </a:rPr>
              <a:t>Today's Learning Objectives  </a:t>
            </a:r>
            <a:endParaRPr lang="en-IN" sz="2000" dirty="0">
              <a:latin typeface="Open Sans Semibold" panose="020B0706030804020204" pitchFamily="34" charset="0"/>
              <a:ea typeface="Open Sans Semibold" panose="020B0706030804020204" pitchFamily="34" charset="0"/>
              <a:cs typeface="Open Sans Semibold" panose="020B0706030804020204" pitchFamily="34" charset="0"/>
              <a:sym typeface="Roboto"/>
            </a:endParaRPr>
          </a:p>
        </p:txBody>
      </p:sp>
      <p:pic>
        <p:nvPicPr>
          <p:cNvPr id="23" name="Google Shape;147;p27">
            <a:extLst>
              <a:ext uri="{FF2B5EF4-FFF2-40B4-BE49-F238E27FC236}">
                <a16:creationId xmlns:a16="http://schemas.microsoft.com/office/drawing/2014/main" id="{A521B5A4-8FCC-4592-97C5-B66EF5F7E916}"/>
              </a:ext>
            </a:extLst>
          </p:cNvPr>
          <p:cNvPicPr preferRelativeResize="0"/>
          <p:nvPr/>
        </p:nvPicPr>
        <p:blipFill>
          <a:blip r:embed="rId4">
            <a:alphaModFix/>
          </a:blip>
          <a:stretch>
            <a:fillRect/>
          </a:stretch>
        </p:blipFill>
        <p:spPr>
          <a:xfrm rot="16200000">
            <a:off x="8342219" y="2582974"/>
            <a:ext cx="871302" cy="732260"/>
          </a:xfrm>
          <a:prstGeom prst="rect">
            <a:avLst/>
          </a:prstGeom>
          <a:noFill/>
          <a:ln>
            <a:noFill/>
          </a:ln>
        </p:spPr>
      </p:pic>
      <p:pic>
        <p:nvPicPr>
          <p:cNvPr id="2" name="Graphic 1">
            <a:extLst>
              <a:ext uri="{FF2B5EF4-FFF2-40B4-BE49-F238E27FC236}">
                <a16:creationId xmlns:a16="http://schemas.microsoft.com/office/drawing/2014/main" id="{B339FD20-78D7-4445-9CB9-A01D73B480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101" y="1113604"/>
            <a:ext cx="2916291" cy="2916291"/>
          </a:xfrm>
          <a:prstGeom prst="rect">
            <a:avLst/>
          </a:prstGeom>
          <a:effectLst>
            <a:outerShdw blurRad="50800" dist="38100" dir="2700000" algn="tl" rotWithShape="0">
              <a:srgbClr val="A220DB">
                <a:alpha val="40000"/>
              </a:srgbClr>
            </a:outerShdw>
          </a:effectLst>
        </p:spPr>
      </p:pic>
      <p:grpSp>
        <p:nvGrpSpPr>
          <p:cNvPr id="29" name="Group 28">
            <a:extLst>
              <a:ext uri="{FF2B5EF4-FFF2-40B4-BE49-F238E27FC236}">
                <a16:creationId xmlns:a16="http://schemas.microsoft.com/office/drawing/2014/main" id="{F5E5A8A0-ABC5-F384-8EB6-2FA62A3E2564}"/>
              </a:ext>
            </a:extLst>
          </p:cNvPr>
          <p:cNvGrpSpPr/>
          <p:nvPr/>
        </p:nvGrpSpPr>
        <p:grpSpPr>
          <a:xfrm>
            <a:off x="3456169" y="1433493"/>
            <a:ext cx="5687831" cy="3108543"/>
            <a:chOff x="3456169" y="1894816"/>
            <a:chExt cx="5687831" cy="3108543"/>
          </a:xfrm>
        </p:grpSpPr>
        <p:grpSp>
          <p:nvGrpSpPr>
            <p:cNvPr id="20" name="Group 19">
              <a:extLst>
                <a:ext uri="{FF2B5EF4-FFF2-40B4-BE49-F238E27FC236}">
                  <a16:creationId xmlns:a16="http://schemas.microsoft.com/office/drawing/2014/main" id="{3A5718E3-F9E6-4C0F-8D96-63B5FB7AE1DD}"/>
                </a:ext>
              </a:extLst>
            </p:cNvPr>
            <p:cNvGrpSpPr/>
            <p:nvPr/>
          </p:nvGrpSpPr>
          <p:grpSpPr>
            <a:xfrm>
              <a:off x="3469200" y="2158532"/>
              <a:ext cx="317919" cy="233918"/>
              <a:chOff x="3818849" y="1200048"/>
              <a:chExt cx="292942" cy="233918"/>
            </a:xfrm>
          </p:grpSpPr>
          <p:sp>
            <p:nvSpPr>
              <p:cNvPr id="8" name="Arrow: Chevron 7">
                <a:extLst>
                  <a:ext uri="{FF2B5EF4-FFF2-40B4-BE49-F238E27FC236}">
                    <a16:creationId xmlns:a16="http://schemas.microsoft.com/office/drawing/2014/main" id="{19B0F78C-6791-4A62-B17F-BDA197F01D18}"/>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Chevron 8">
                <a:extLst>
                  <a:ext uri="{FF2B5EF4-FFF2-40B4-BE49-F238E27FC236}">
                    <a16:creationId xmlns:a16="http://schemas.microsoft.com/office/drawing/2014/main" id="{D47B4A97-9D11-41AF-91B4-4AD523405B99}"/>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Chevron 9">
                <a:extLst>
                  <a:ext uri="{FF2B5EF4-FFF2-40B4-BE49-F238E27FC236}">
                    <a16:creationId xmlns:a16="http://schemas.microsoft.com/office/drawing/2014/main" id="{C7798ABC-94BE-40D9-A238-FC1A501C3A40}"/>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4" name="TextBox 33">
              <a:extLst>
                <a:ext uri="{FF2B5EF4-FFF2-40B4-BE49-F238E27FC236}">
                  <a16:creationId xmlns:a16="http://schemas.microsoft.com/office/drawing/2014/main" id="{E3EBF431-309B-4845-91F8-B275B3B5743C}"/>
                </a:ext>
              </a:extLst>
            </p:cNvPr>
            <p:cNvSpPr txBox="1"/>
            <p:nvPr/>
          </p:nvSpPr>
          <p:spPr>
            <a:xfrm>
              <a:off x="3873160" y="1894816"/>
              <a:ext cx="5270840" cy="3108543"/>
            </a:xfrm>
            <a:prstGeom prst="rect">
              <a:avLst/>
            </a:prstGeom>
            <a:noFill/>
          </p:spPr>
          <p:txBody>
            <a:bodyPr wrap="square" lIns="91440" tIns="45720" rIns="91440" bIns="45720" rtlCol="0" anchor="t">
              <a:spAutoFit/>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a:ea typeface="Open Sans"/>
                  <a:cs typeface="Open Sans"/>
                </a:rPr>
                <a:t>Introduction to Computer Programming</a:t>
              </a:r>
            </a:p>
            <a:p>
              <a:endParaRPr lang="en-US" dirty="0">
                <a:latin typeface="Open Sans"/>
                <a:ea typeface="Open Sans"/>
                <a:cs typeface="Open Sans"/>
              </a:endParaRPr>
            </a:p>
            <a:p>
              <a:r>
                <a:rPr lang="en-US" dirty="0">
                  <a:latin typeface="Open Sans"/>
                  <a:ea typeface="Open Sans"/>
                  <a:cs typeface="Open Sans"/>
                </a:rPr>
                <a:t>Inside a Computer Program</a:t>
              </a:r>
            </a:p>
            <a:p>
              <a:endParaRPr lang="en-US" dirty="0">
                <a:latin typeface="Open Sans"/>
                <a:ea typeface="Open Sans"/>
                <a:cs typeface="Open Sans"/>
              </a:endParaRPr>
            </a:p>
            <a:p>
              <a:r>
                <a:rPr lang="en-US" dirty="0">
                  <a:latin typeface="Open Sans"/>
                  <a:ea typeface="Open Sans"/>
                  <a:cs typeface="Open Sans"/>
                </a:rPr>
                <a:t>How does a computer program work?</a:t>
              </a:r>
            </a:p>
            <a:p>
              <a:endParaRPr lang="en-US" dirty="0">
                <a:latin typeface="Open Sans"/>
                <a:ea typeface="Open Sans"/>
                <a:cs typeface="Open Sans"/>
              </a:endParaRPr>
            </a:p>
            <a:p>
              <a:r>
                <a:rPr lang="en-US" dirty="0">
                  <a:latin typeface="Open Sans"/>
                  <a:ea typeface="Open Sans"/>
                  <a:cs typeface="Open Sans"/>
                </a:rPr>
                <a:t>Understanding Source Code and Syntax</a:t>
              </a:r>
            </a:p>
            <a:p>
              <a:endParaRPr lang="en-US" dirty="0">
                <a:latin typeface="Open Sans"/>
                <a:ea typeface="Open Sans"/>
                <a:cs typeface="Open Sans"/>
              </a:endParaRPr>
            </a:p>
            <a:p>
              <a:r>
                <a:rPr lang="en-US" dirty="0">
                  <a:latin typeface="Open Sans"/>
                  <a:ea typeface="Open Sans"/>
                  <a:cs typeface="Open Sans"/>
                </a:rPr>
                <a:t>Understanding Data Types</a:t>
              </a:r>
            </a:p>
            <a:p>
              <a:endParaRPr lang="en-US" dirty="0">
                <a:latin typeface="Open Sans"/>
                <a:ea typeface="Open Sans"/>
                <a:cs typeface="Open Sans"/>
              </a:endParaRPr>
            </a:p>
            <a:p>
              <a:r>
                <a:rPr lang="en-US" dirty="0">
                  <a:latin typeface="Open Sans"/>
                  <a:ea typeface="Open Sans"/>
                  <a:cs typeface="Open Sans"/>
                </a:rPr>
                <a:t>Understanding Variables</a:t>
              </a:r>
            </a:p>
            <a:p>
              <a:endParaRPr lang="en-US" dirty="0">
                <a:latin typeface="Open Sans"/>
                <a:ea typeface="Open Sans"/>
                <a:cs typeface="Open Sans"/>
              </a:endParaRPr>
            </a:p>
            <a:p>
              <a:endParaRPr lang="en-US" dirty="0">
                <a:latin typeface="Open Sans"/>
                <a:ea typeface="Open Sans"/>
                <a:cs typeface="Open Sans"/>
              </a:endParaRPr>
            </a:p>
          </p:txBody>
        </p:sp>
        <p:grpSp>
          <p:nvGrpSpPr>
            <p:cNvPr id="4" name="Group 3">
              <a:extLst>
                <a:ext uri="{FF2B5EF4-FFF2-40B4-BE49-F238E27FC236}">
                  <a16:creationId xmlns:a16="http://schemas.microsoft.com/office/drawing/2014/main" id="{DE60701F-73B6-2BF3-A954-9472C24F18EC}"/>
                </a:ext>
              </a:extLst>
            </p:cNvPr>
            <p:cNvGrpSpPr/>
            <p:nvPr/>
          </p:nvGrpSpPr>
          <p:grpSpPr>
            <a:xfrm>
              <a:off x="3469200" y="2558668"/>
              <a:ext cx="317919" cy="233918"/>
              <a:chOff x="3818849" y="1200048"/>
              <a:chExt cx="292942" cy="233918"/>
            </a:xfrm>
          </p:grpSpPr>
          <p:sp>
            <p:nvSpPr>
              <p:cNvPr id="5" name="Arrow: Chevron 7">
                <a:extLst>
                  <a:ext uri="{FF2B5EF4-FFF2-40B4-BE49-F238E27FC236}">
                    <a16:creationId xmlns:a16="http://schemas.microsoft.com/office/drawing/2014/main" id="{BEB9A834-B7A7-4230-C816-E09B0DE1CF4F}"/>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Arrow: Chevron 8">
                <a:extLst>
                  <a:ext uri="{FF2B5EF4-FFF2-40B4-BE49-F238E27FC236}">
                    <a16:creationId xmlns:a16="http://schemas.microsoft.com/office/drawing/2014/main" id="{F805C556-D11C-F937-8F2E-B69EA4FC92E2}"/>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Arrow: Chevron 9">
                <a:extLst>
                  <a:ext uri="{FF2B5EF4-FFF2-40B4-BE49-F238E27FC236}">
                    <a16:creationId xmlns:a16="http://schemas.microsoft.com/office/drawing/2014/main" id="{FB2B8AB9-47A5-F2BB-0D22-BE81F19595EF}"/>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Group 10">
              <a:extLst>
                <a:ext uri="{FF2B5EF4-FFF2-40B4-BE49-F238E27FC236}">
                  <a16:creationId xmlns:a16="http://schemas.microsoft.com/office/drawing/2014/main" id="{D305391C-FFFE-86C6-7D9D-12B8B4F93EDC}"/>
                </a:ext>
              </a:extLst>
            </p:cNvPr>
            <p:cNvGrpSpPr/>
            <p:nvPr/>
          </p:nvGrpSpPr>
          <p:grpSpPr>
            <a:xfrm>
              <a:off x="3473128" y="3001602"/>
              <a:ext cx="317919" cy="233918"/>
              <a:chOff x="3818849" y="1200048"/>
              <a:chExt cx="292942" cy="233918"/>
            </a:xfrm>
          </p:grpSpPr>
          <p:sp>
            <p:nvSpPr>
              <p:cNvPr id="12" name="Arrow: Chevron 7">
                <a:extLst>
                  <a:ext uri="{FF2B5EF4-FFF2-40B4-BE49-F238E27FC236}">
                    <a16:creationId xmlns:a16="http://schemas.microsoft.com/office/drawing/2014/main" id="{5D8326C3-0667-8F22-AB60-200C241328BD}"/>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Arrow: Chevron 8">
                <a:extLst>
                  <a:ext uri="{FF2B5EF4-FFF2-40B4-BE49-F238E27FC236}">
                    <a16:creationId xmlns:a16="http://schemas.microsoft.com/office/drawing/2014/main" id="{E04ED09F-698C-354B-FC21-2D4C8A36FC99}"/>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Arrow: Chevron 9">
                <a:extLst>
                  <a:ext uri="{FF2B5EF4-FFF2-40B4-BE49-F238E27FC236}">
                    <a16:creationId xmlns:a16="http://schemas.microsoft.com/office/drawing/2014/main" id="{33F5AF88-6FB5-F81E-A712-E7FE67E347C6}"/>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roup 15">
              <a:extLst>
                <a:ext uri="{FF2B5EF4-FFF2-40B4-BE49-F238E27FC236}">
                  <a16:creationId xmlns:a16="http://schemas.microsoft.com/office/drawing/2014/main" id="{2C1BBA25-4EBB-6D58-2E27-014F6DD34F46}"/>
                </a:ext>
              </a:extLst>
            </p:cNvPr>
            <p:cNvGrpSpPr/>
            <p:nvPr/>
          </p:nvGrpSpPr>
          <p:grpSpPr>
            <a:xfrm>
              <a:off x="3477055" y="3444536"/>
              <a:ext cx="317919" cy="233918"/>
              <a:chOff x="3818849" y="1200048"/>
              <a:chExt cx="292942" cy="233918"/>
            </a:xfrm>
          </p:grpSpPr>
          <p:sp>
            <p:nvSpPr>
              <p:cNvPr id="17" name="Arrow: Chevron 7">
                <a:extLst>
                  <a:ext uri="{FF2B5EF4-FFF2-40B4-BE49-F238E27FC236}">
                    <a16:creationId xmlns:a16="http://schemas.microsoft.com/office/drawing/2014/main" id="{D0FC9757-926F-22F2-C211-9FDA8EC99734}"/>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Arrow: Chevron 8">
                <a:extLst>
                  <a:ext uri="{FF2B5EF4-FFF2-40B4-BE49-F238E27FC236}">
                    <a16:creationId xmlns:a16="http://schemas.microsoft.com/office/drawing/2014/main" id="{EAF92E9C-3FB0-1F2A-98F9-7FC590DEB957}"/>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Arrow: Chevron 9">
                <a:extLst>
                  <a:ext uri="{FF2B5EF4-FFF2-40B4-BE49-F238E27FC236}">
                    <a16:creationId xmlns:a16="http://schemas.microsoft.com/office/drawing/2014/main" id="{327F7D8A-E9AD-E530-2DEC-BD93C4934C63}"/>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EE4EECB3-6323-2662-1173-50402063A0AA}"/>
                </a:ext>
              </a:extLst>
            </p:cNvPr>
            <p:cNvGrpSpPr/>
            <p:nvPr/>
          </p:nvGrpSpPr>
          <p:grpSpPr>
            <a:xfrm>
              <a:off x="3466612" y="3853263"/>
              <a:ext cx="317919" cy="233918"/>
              <a:chOff x="3818849" y="1200048"/>
              <a:chExt cx="292942" cy="233918"/>
            </a:xfrm>
          </p:grpSpPr>
          <p:sp>
            <p:nvSpPr>
              <p:cNvPr id="15" name="Arrow: Chevron 7">
                <a:extLst>
                  <a:ext uri="{FF2B5EF4-FFF2-40B4-BE49-F238E27FC236}">
                    <a16:creationId xmlns:a16="http://schemas.microsoft.com/office/drawing/2014/main" id="{2B4879BC-9F60-899B-A894-E874682B07A5}"/>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Arrow: Chevron 8">
                <a:extLst>
                  <a:ext uri="{FF2B5EF4-FFF2-40B4-BE49-F238E27FC236}">
                    <a16:creationId xmlns:a16="http://schemas.microsoft.com/office/drawing/2014/main" id="{42F213D2-396B-817F-1478-FC7144780227}"/>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rrow: Chevron 9">
                <a:extLst>
                  <a:ext uri="{FF2B5EF4-FFF2-40B4-BE49-F238E27FC236}">
                    <a16:creationId xmlns:a16="http://schemas.microsoft.com/office/drawing/2014/main" id="{6013A97C-E827-DCAE-9BC6-CFB47FDCED84}"/>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F84F95F8-E2A6-C248-2FF6-94345FE05658}"/>
                </a:ext>
              </a:extLst>
            </p:cNvPr>
            <p:cNvGrpSpPr/>
            <p:nvPr/>
          </p:nvGrpSpPr>
          <p:grpSpPr>
            <a:xfrm>
              <a:off x="3456169" y="4261990"/>
              <a:ext cx="317919" cy="233918"/>
              <a:chOff x="3818849" y="1200048"/>
              <a:chExt cx="292942" cy="233918"/>
            </a:xfrm>
          </p:grpSpPr>
          <p:sp>
            <p:nvSpPr>
              <p:cNvPr id="25" name="Arrow: Chevron 7">
                <a:extLst>
                  <a:ext uri="{FF2B5EF4-FFF2-40B4-BE49-F238E27FC236}">
                    <a16:creationId xmlns:a16="http://schemas.microsoft.com/office/drawing/2014/main" id="{E0A47E6C-DE8F-7940-AB5E-1F000296FFF3}"/>
                  </a:ext>
                </a:extLst>
              </p:cNvPr>
              <p:cNvSpPr/>
              <p:nvPr/>
            </p:nvSpPr>
            <p:spPr>
              <a:xfrm>
                <a:off x="3818849" y="1200049"/>
                <a:ext cx="148855" cy="233917"/>
              </a:xfrm>
              <a:prstGeom prst="chevron">
                <a:avLst/>
              </a:prstGeom>
              <a:solidFill>
                <a:srgbClr val="2AA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Arrow: Chevron 8">
                <a:extLst>
                  <a:ext uri="{FF2B5EF4-FFF2-40B4-BE49-F238E27FC236}">
                    <a16:creationId xmlns:a16="http://schemas.microsoft.com/office/drawing/2014/main" id="{F1EFA3EB-81E8-1211-2344-DFAAFD807531}"/>
                  </a:ext>
                </a:extLst>
              </p:cNvPr>
              <p:cNvSpPr/>
              <p:nvPr/>
            </p:nvSpPr>
            <p:spPr>
              <a:xfrm>
                <a:off x="3890892" y="1200048"/>
                <a:ext cx="148855" cy="233917"/>
              </a:xfrm>
              <a:prstGeom prst="chevron">
                <a:avLst/>
              </a:prstGeom>
              <a:solidFill>
                <a:srgbClr val="53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Arrow: Chevron 9">
                <a:extLst>
                  <a:ext uri="{FF2B5EF4-FFF2-40B4-BE49-F238E27FC236}">
                    <a16:creationId xmlns:a16="http://schemas.microsoft.com/office/drawing/2014/main" id="{8F498401-3F67-5F73-A0FA-CDC16A2D03F8}"/>
                  </a:ext>
                </a:extLst>
              </p:cNvPr>
              <p:cNvSpPr/>
              <p:nvPr/>
            </p:nvSpPr>
            <p:spPr>
              <a:xfrm>
                <a:off x="3962936" y="1200048"/>
                <a:ext cx="148855" cy="233917"/>
              </a:xfrm>
              <a:prstGeom prst="chevron">
                <a:avLst/>
              </a:prstGeom>
              <a:solidFill>
                <a:srgbClr val="A22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841973666"/>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How does platform dependency impact compiled programs?</a:t>
            </a:r>
            <a:endParaRPr lang="en-US" dirty="0">
              <a:solidFill>
                <a:schemeClr val="tx1"/>
              </a:solidFill>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rPr>
              <a:t>Compiled programs are universally compatible across all platforms</a:t>
            </a:r>
            <a:endParaRPr lang="en-US" dirty="0">
              <a:latin typeface="Open Sans"/>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dirty="0">
                <a:latin typeface="Open Sans"/>
                <a:ea typeface="Open Sans"/>
              </a:rPr>
              <a:t>Programs compiled for specific platforms are interchangeable</a:t>
            </a:r>
            <a:endParaRPr lang="en-US" b="1"/>
          </a:p>
          <a:p>
            <a:pPr marL="342900" lvl="2" indent="-342900">
              <a:buAutoNum type="alphaLcPeriod"/>
            </a:pPr>
            <a:endParaRPr lang="en-US" dirty="0">
              <a:latin typeface="Open Sans"/>
              <a:ea typeface="Open Sans"/>
            </a:endParaRPr>
          </a:p>
          <a:p>
            <a:pPr marL="342900" lvl="2" indent="-342900">
              <a:buAutoNum type="alphaLcPeriod"/>
            </a:pPr>
            <a:r>
              <a:rPr lang="en-US" dirty="0">
                <a:latin typeface="Open Sans"/>
                <a:ea typeface="Open Sans"/>
                <a:cs typeface="Open Sans"/>
              </a:rPr>
              <a:t>Compiled programs work seamlessly on any platform</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rPr>
              <a:t>Platform dependency has no effect on compiled programs</a:t>
            </a:r>
            <a:endParaRPr lang="en-US" dirty="0">
              <a:solidFill>
                <a:schemeClr val="tx1"/>
              </a:solidFill>
              <a:latin typeface="Open Sans"/>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D9F76D37-C2F1-CB8A-A9A2-A61F06836F25}"/>
              </a:ext>
            </a:extLst>
          </p:cNvPr>
          <p:cNvSpPr/>
          <p:nvPr/>
        </p:nvSpPr>
        <p:spPr>
          <a:xfrm>
            <a:off x="1287153" y="2440472"/>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709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A07C1A9F-893C-F3B3-9A25-C088834F9C5F}"/>
              </a:ext>
            </a:extLst>
          </p:cNvPr>
          <p:cNvSpPr txBox="1"/>
          <p:nvPr/>
        </p:nvSpPr>
        <p:spPr>
          <a:xfrm>
            <a:off x="2219431" y="2110085"/>
            <a:ext cx="4705134" cy="923330"/>
          </a:xfrm>
          <a:prstGeom prst="rect">
            <a:avLst/>
          </a:prstGeom>
          <a:noFill/>
        </p:spPr>
        <p:txBody>
          <a:bodyPr wrap="none" rtlCol="0">
            <a:spAutoFit/>
          </a:bodyPr>
          <a:lstStyle/>
          <a:p>
            <a:r>
              <a:rPr lang="en-US" sz="540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Interpretation</a:t>
            </a:r>
          </a:p>
        </p:txBody>
      </p:sp>
      <p:sp>
        <p:nvSpPr>
          <p:cNvPr id="6" name="TextBox 5">
            <a:extLst>
              <a:ext uri="{FF2B5EF4-FFF2-40B4-BE49-F238E27FC236}">
                <a16:creationId xmlns:a16="http://schemas.microsoft.com/office/drawing/2014/main" id="{165B9F33-6DE2-ED85-9E0F-18DD18B3E9B2}"/>
              </a:ext>
            </a:extLst>
          </p:cNvPr>
          <p:cNvSpPr txBox="1"/>
          <p:nvPr/>
        </p:nvSpPr>
        <p:spPr>
          <a:xfrm>
            <a:off x="3271802" y="3033415"/>
            <a:ext cx="2600392" cy="400110"/>
          </a:xfrm>
          <a:prstGeom prst="rect">
            <a:avLst/>
          </a:prstGeom>
          <a:noFill/>
        </p:spPr>
        <p:txBody>
          <a:bodyPr wrap="none" rtlCol="0">
            <a:spAutoFit/>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Using an Interpreter</a:t>
            </a:r>
          </a:p>
        </p:txBody>
      </p:sp>
    </p:spTree>
    <p:custDataLst>
      <p:tags r:id="rId1"/>
    </p:custDataLst>
    <p:extLst>
      <p:ext uri="{BB962C8B-B14F-4D97-AF65-F5344CB8AC3E}">
        <p14:creationId xmlns:p14="http://schemas.microsoft.com/office/powerpoint/2010/main" val="1800544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a:t>
            </a:r>
            <a:endPar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4" name="Graphic 3" descr="Office worker male with solid fill">
            <a:extLst>
              <a:ext uri="{FF2B5EF4-FFF2-40B4-BE49-F238E27FC236}">
                <a16:creationId xmlns:a16="http://schemas.microsoft.com/office/drawing/2014/main" id="{4620678F-0E7A-0C67-117E-15B517187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478" y="2101782"/>
            <a:ext cx="1575476" cy="1575476"/>
          </a:xfrm>
          <a:prstGeom prst="rect">
            <a:avLst/>
          </a:prstGeom>
        </p:spPr>
      </p:pic>
      <p:pic>
        <p:nvPicPr>
          <p:cNvPr id="7" name="Graphic 6" descr="Office worker female with solid fill">
            <a:extLst>
              <a:ext uri="{FF2B5EF4-FFF2-40B4-BE49-F238E27FC236}">
                <a16:creationId xmlns:a16="http://schemas.microsoft.com/office/drawing/2014/main" id="{E0D6706D-5EBD-2997-2A4D-C340933221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1022" y="2101783"/>
            <a:ext cx="1575475" cy="1575475"/>
          </a:xfrm>
          <a:prstGeom prst="rect">
            <a:avLst/>
          </a:prstGeom>
        </p:spPr>
      </p:pic>
      <p:sp>
        <p:nvSpPr>
          <p:cNvPr id="8" name="Rectangle 7">
            <a:extLst>
              <a:ext uri="{FF2B5EF4-FFF2-40B4-BE49-F238E27FC236}">
                <a16:creationId xmlns:a16="http://schemas.microsoft.com/office/drawing/2014/main" id="{D31C878E-95FB-E5C7-423F-623F6A228718}"/>
              </a:ext>
            </a:extLst>
          </p:cNvPr>
          <p:cNvSpPr/>
          <p:nvPr/>
        </p:nvSpPr>
        <p:spPr>
          <a:xfrm>
            <a:off x="865162" y="1464551"/>
            <a:ext cx="954107" cy="1015663"/>
          </a:xfrm>
          <a:prstGeom prst="rect">
            <a:avLst/>
          </a:prstGeom>
        </p:spPr>
        <p:txBody>
          <a:bodyPr wrap="none">
            <a:spAutoFit/>
          </a:bodyPr>
          <a:lstStyle/>
          <a:p>
            <a:r>
              <a:rPr lang="en-IN" sz="6000" dirty="0">
                <a:solidFill>
                  <a:srgbClr val="333333"/>
                </a:solidFill>
                <a:latin typeface="Segoe UI Emoji" panose="020B0502040204020203" pitchFamily="34" charset="0"/>
              </a:rPr>
              <a:t>🇺🇸</a:t>
            </a:r>
            <a:endParaRPr lang="en-US" sz="6000" dirty="0"/>
          </a:p>
        </p:txBody>
      </p:sp>
      <p:sp>
        <p:nvSpPr>
          <p:cNvPr id="9" name="Rectangle 8">
            <a:extLst>
              <a:ext uri="{FF2B5EF4-FFF2-40B4-BE49-F238E27FC236}">
                <a16:creationId xmlns:a16="http://schemas.microsoft.com/office/drawing/2014/main" id="{30EB3A6B-6CAB-DCDB-7256-091FFEFDA45F}"/>
              </a:ext>
            </a:extLst>
          </p:cNvPr>
          <p:cNvSpPr/>
          <p:nvPr/>
        </p:nvSpPr>
        <p:spPr>
          <a:xfrm>
            <a:off x="6941705" y="1464552"/>
            <a:ext cx="954107" cy="1015663"/>
          </a:xfrm>
          <a:prstGeom prst="rect">
            <a:avLst/>
          </a:prstGeom>
        </p:spPr>
        <p:txBody>
          <a:bodyPr wrap="none">
            <a:spAutoFit/>
          </a:bodyPr>
          <a:lstStyle/>
          <a:p>
            <a:r>
              <a:rPr lang="en-IN" sz="6000" dirty="0">
                <a:solidFill>
                  <a:srgbClr val="333333"/>
                </a:solidFill>
                <a:latin typeface="Segoe UI Emoji" panose="020B0502040204020203" pitchFamily="34" charset="0"/>
              </a:rPr>
              <a:t>🇯🇵</a:t>
            </a:r>
            <a:endParaRPr lang="en-US" sz="6000" dirty="0"/>
          </a:p>
        </p:txBody>
      </p:sp>
      <p:sp>
        <p:nvSpPr>
          <p:cNvPr id="10" name="TextBox 9">
            <a:extLst>
              <a:ext uri="{FF2B5EF4-FFF2-40B4-BE49-F238E27FC236}">
                <a16:creationId xmlns:a16="http://schemas.microsoft.com/office/drawing/2014/main" id="{40EB8B99-D229-E61F-12D7-149FEAFF9E0B}"/>
              </a:ext>
            </a:extLst>
          </p:cNvPr>
          <p:cNvSpPr txBox="1"/>
          <p:nvPr/>
        </p:nvSpPr>
        <p:spPr>
          <a:xfrm>
            <a:off x="435556" y="3874122"/>
            <a:ext cx="1858201"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Speaks only </a:t>
            </a: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English</a:t>
            </a:r>
          </a:p>
        </p:txBody>
      </p:sp>
      <p:sp>
        <p:nvSpPr>
          <p:cNvPr id="12" name="TextBox 11">
            <a:extLst>
              <a:ext uri="{FF2B5EF4-FFF2-40B4-BE49-F238E27FC236}">
                <a16:creationId xmlns:a16="http://schemas.microsoft.com/office/drawing/2014/main" id="{B3B590D1-8C63-FD15-597A-2473A518DE1C}"/>
              </a:ext>
            </a:extLst>
          </p:cNvPr>
          <p:cNvSpPr txBox="1"/>
          <p:nvPr/>
        </p:nvSpPr>
        <p:spPr>
          <a:xfrm>
            <a:off x="6431147" y="3874122"/>
            <a:ext cx="2031325"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Speaks only </a:t>
            </a: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Japanese</a:t>
            </a:r>
          </a:p>
        </p:txBody>
      </p:sp>
      <p:pic>
        <p:nvPicPr>
          <p:cNvPr id="3" name="Graphic 2" descr="User with solid fill">
            <a:extLst>
              <a:ext uri="{FF2B5EF4-FFF2-40B4-BE49-F238E27FC236}">
                <a16:creationId xmlns:a16="http://schemas.microsoft.com/office/drawing/2014/main" id="{F83F041B-CE17-55FD-1A93-7D292CE50F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4263" y="2104910"/>
            <a:ext cx="1575474" cy="1575474"/>
          </a:xfrm>
          <a:prstGeom prst="rect">
            <a:avLst/>
          </a:prstGeom>
        </p:spPr>
      </p:pic>
      <p:sp>
        <p:nvSpPr>
          <p:cNvPr id="13" name="TextBox 12">
            <a:extLst>
              <a:ext uri="{FF2B5EF4-FFF2-40B4-BE49-F238E27FC236}">
                <a16:creationId xmlns:a16="http://schemas.microsoft.com/office/drawing/2014/main" id="{6F5F16A4-87C1-9FA0-97C4-E8B577E78593}"/>
              </a:ext>
            </a:extLst>
          </p:cNvPr>
          <p:cNvSpPr txBox="1"/>
          <p:nvPr/>
        </p:nvSpPr>
        <p:spPr>
          <a:xfrm>
            <a:off x="4010788" y="3874122"/>
            <a:ext cx="1122423" cy="307777"/>
          </a:xfrm>
          <a:prstGeom prst="rect">
            <a:avLst/>
          </a:prstGeom>
          <a:noFill/>
        </p:spPr>
        <p:txBody>
          <a:bodyPr wrap="none" rtlCol="0">
            <a:sp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Translator</a:t>
            </a:r>
          </a:p>
        </p:txBody>
      </p:sp>
      <p:cxnSp>
        <p:nvCxnSpPr>
          <p:cNvPr id="11" name="Straight Arrow Connector 10">
            <a:extLst>
              <a:ext uri="{FF2B5EF4-FFF2-40B4-BE49-F238E27FC236}">
                <a16:creationId xmlns:a16="http://schemas.microsoft.com/office/drawing/2014/main" id="{BAD9AD92-DDFD-1878-6E4A-87C65D5FF1B0}"/>
              </a:ext>
            </a:extLst>
          </p:cNvPr>
          <p:cNvCxnSpPr/>
          <p:nvPr/>
        </p:nvCxnSpPr>
        <p:spPr>
          <a:xfrm>
            <a:off x="2224391" y="2645923"/>
            <a:ext cx="155987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18B3ED-D138-AF55-4033-65A314043816}"/>
              </a:ext>
            </a:extLst>
          </p:cNvPr>
          <p:cNvSpPr txBox="1"/>
          <p:nvPr/>
        </p:nvSpPr>
        <p:spPr>
          <a:xfrm>
            <a:off x="2637149" y="2522812"/>
            <a:ext cx="639919" cy="246221"/>
          </a:xfrm>
          <a:prstGeom prst="rect">
            <a:avLst/>
          </a:prstGeom>
          <a:solidFill>
            <a:srgbClr val="00B05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English</a:t>
            </a:r>
          </a:p>
        </p:txBody>
      </p:sp>
      <p:cxnSp>
        <p:nvCxnSpPr>
          <p:cNvPr id="16" name="Straight Arrow Connector 15">
            <a:extLst>
              <a:ext uri="{FF2B5EF4-FFF2-40B4-BE49-F238E27FC236}">
                <a16:creationId xmlns:a16="http://schemas.microsoft.com/office/drawing/2014/main" id="{3FD1CAEA-716A-16EE-4A6B-30F7CF435254}"/>
              </a:ext>
            </a:extLst>
          </p:cNvPr>
          <p:cNvCxnSpPr/>
          <p:nvPr/>
        </p:nvCxnSpPr>
        <p:spPr>
          <a:xfrm>
            <a:off x="5262662" y="2645923"/>
            <a:ext cx="155987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2912D8-F474-CC58-49B8-C7246E8EDC05}"/>
              </a:ext>
            </a:extLst>
          </p:cNvPr>
          <p:cNvSpPr txBox="1"/>
          <p:nvPr/>
        </p:nvSpPr>
        <p:spPr>
          <a:xfrm>
            <a:off x="5614506" y="2522812"/>
            <a:ext cx="761747" cy="246221"/>
          </a:xfrm>
          <a:prstGeom prst="rect">
            <a:avLst/>
          </a:prstGeom>
          <a:solidFill>
            <a:srgbClr val="00B05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Japanese</a:t>
            </a:r>
          </a:p>
        </p:txBody>
      </p:sp>
      <p:cxnSp>
        <p:nvCxnSpPr>
          <p:cNvPr id="18" name="Straight Arrow Connector 17">
            <a:extLst>
              <a:ext uri="{FF2B5EF4-FFF2-40B4-BE49-F238E27FC236}">
                <a16:creationId xmlns:a16="http://schemas.microsoft.com/office/drawing/2014/main" id="{EDCA9DF3-C1FE-C569-907C-67330F12B101}"/>
              </a:ext>
            </a:extLst>
          </p:cNvPr>
          <p:cNvCxnSpPr/>
          <p:nvPr/>
        </p:nvCxnSpPr>
        <p:spPr>
          <a:xfrm>
            <a:off x="5262662" y="3310046"/>
            <a:ext cx="1559872" cy="0"/>
          </a:xfrm>
          <a:prstGeom prst="straightConnector1">
            <a:avLst/>
          </a:prstGeom>
          <a:ln w="635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712E9D-ABB9-B265-7968-99AC4E5EAA05}"/>
              </a:ext>
            </a:extLst>
          </p:cNvPr>
          <p:cNvSpPr txBox="1"/>
          <p:nvPr/>
        </p:nvSpPr>
        <p:spPr>
          <a:xfrm>
            <a:off x="5614506" y="3186935"/>
            <a:ext cx="761747" cy="246221"/>
          </a:xfrm>
          <a:prstGeom prst="rect">
            <a:avLst/>
          </a:prstGeom>
          <a:solidFill>
            <a:srgbClr val="00B0F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Japanese</a:t>
            </a:r>
          </a:p>
        </p:txBody>
      </p:sp>
      <p:cxnSp>
        <p:nvCxnSpPr>
          <p:cNvPr id="20" name="Straight Arrow Connector 19">
            <a:extLst>
              <a:ext uri="{FF2B5EF4-FFF2-40B4-BE49-F238E27FC236}">
                <a16:creationId xmlns:a16="http://schemas.microsoft.com/office/drawing/2014/main" id="{67837D8C-760A-B23A-8297-98FBEC1BE871}"/>
              </a:ext>
            </a:extLst>
          </p:cNvPr>
          <p:cNvCxnSpPr/>
          <p:nvPr/>
        </p:nvCxnSpPr>
        <p:spPr>
          <a:xfrm>
            <a:off x="2191963" y="3310046"/>
            <a:ext cx="1559872" cy="0"/>
          </a:xfrm>
          <a:prstGeom prst="straightConnector1">
            <a:avLst/>
          </a:prstGeom>
          <a:ln w="635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F626B4-653B-B40C-B2A9-ED57C9F17043}"/>
              </a:ext>
            </a:extLst>
          </p:cNvPr>
          <p:cNvSpPr txBox="1"/>
          <p:nvPr/>
        </p:nvSpPr>
        <p:spPr>
          <a:xfrm>
            <a:off x="2637149" y="3186935"/>
            <a:ext cx="639919" cy="246221"/>
          </a:xfrm>
          <a:prstGeom prst="rect">
            <a:avLst/>
          </a:prstGeom>
          <a:solidFill>
            <a:srgbClr val="00B0F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English</a:t>
            </a:r>
          </a:p>
        </p:txBody>
      </p:sp>
      <p:sp>
        <p:nvSpPr>
          <p:cNvPr id="2" name="Google Shape;85;p22">
            <a:extLst>
              <a:ext uri="{FF2B5EF4-FFF2-40B4-BE49-F238E27FC236}">
                <a16:creationId xmlns:a16="http://schemas.microsoft.com/office/drawing/2014/main" id="{69E50E26-C708-16EB-CA12-6CE1B6E72497}"/>
              </a:ext>
            </a:extLst>
          </p:cNvPr>
          <p:cNvSpPr txBox="1">
            <a:spLocks/>
          </p:cNvSpPr>
          <p:nvPr/>
        </p:nvSpPr>
        <p:spPr>
          <a:xfrm>
            <a:off x="0" y="0"/>
            <a:ext cx="7316728" cy="45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US" sz="2000" dirty="0">
                <a:latin typeface="Open Sans Semibold"/>
                <a:ea typeface="Open Sans"/>
                <a:cs typeface="Calibri"/>
              </a:rPr>
              <a:t>A Translator Interprets Language</a:t>
            </a:r>
          </a:p>
        </p:txBody>
      </p:sp>
    </p:spTree>
    <p:custDataLst>
      <p:tags r:id="rId1"/>
    </p:custDataLst>
    <p:extLst>
      <p:ext uri="{BB962C8B-B14F-4D97-AF65-F5344CB8AC3E}">
        <p14:creationId xmlns:p14="http://schemas.microsoft.com/office/powerpoint/2010/main" val="347841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Interpreter</a:t>
            </a:r>
          </a:p>
        </p:txBody>
      </p:sp>
      <p:sp>
        <p:nvSpPr>
          <p:cNvPr id="2" name="TextBox 1">
            <a:extLst>
              <a:ext uri="{FF2B5EF4-FFF2-40B4-BE49-F238E27FC236}">
                <a16:creationId xmlns:a16="http://schemas.microsoft.com/office/drawing/2014/main" id="{A07C1A9F-893C-F3B3-9A25-C088834F9C5F}"/>
              </a:ext>
            </a:extLst>
          </p:cNvPr>
          <p:cNvSpPr txBox="1"/>
          <p:nvPr/>
        </p:nvSpPr>
        <p:spPr>
          <a:xfrm>
            <a:off x="970285" y="2094696"/>
            <a:ext cx="7203429" cy="954107"/>
          </a:xfrm>
          <a:prstGeom prst="rect">
            <a:avLst/>
          </a:prstGeom>
          <a:noFill/>
        </p:spPr>
        <p:txBody>
          <a:bodyPr wrap="square" rtlCol="0">
            <a:spAutoFit/>
          </a:bodyPr>
          <a:lstStyle/>
          <a:p>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Interpreter converts source-code to machine code during execution</a:t>
            </a:r>
          </a:p>
        </p:txBody>
      </p:sp>
    </p:spTree>
    <p:custDataLst>
      <p:tags r:id="rId1"/>
    </p:custDataLst>
    <p:extLst>
      <p:ext uri="{BB962C8B-B14F-4D97-AF65-F5344CB8AC3E}">
        <p14:creationId xmlns:p14="http://schemas.microsoft.com/office/powerpoint/2010/main" val="134139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dirty="0">
                <a:latin typeface="Open Sans Semibold"/>
                <a:ea typeface="Open Sans"/>
                <a:cs typeface="Calibri"/>
              </a:rPr>
              <a:t>Interpretation​ – Using an Interpreter</a:t>
            </a:r>
          </a:p>
        </p:txBody>
      </p:sp>
      <p:grpSp>
        <p:nvGrpSpPr>
          <p:cNvPr id="17" name="Group 16">
            <a:extLst>
              <a:ext uri="{FF2B5EF4-FFF2-40B4-BE49-F238E27FC236}">
                <a16:creationId xmlns:a16="http://schemas.microsoft.com/office/drawing/2014/main" id="{F7194E25-DB49-0A26-76E1-A240F5BE790D}"/>
              </a:ext>
            </a:extLst>
          </p:cNvPr>
          <p:cNvGrpSpPr/>
          <p:nvPr/>
        </p:nvGrpSpPr>
        <p:grpSpPr>
          <a:xfrm>
            <a:off x="637955" y="839974"/>
            <a:ext cx="7846828" cy="4284628"/>
            <a:chOff x="574158" y="680483"/>
            <a:chExt cx="7846828" cy="4284628"/>
          </a:xfrm>
        </p:grpSpPr>
        <p:sp>
          <p:nvSpPr>
            <p:cNvPr id="3" name="TextBox 2">
              <a:extLst>
                <a:ext uri="{FF2B5EF4-FFF2-40B4-BE49-F238E27FC236}">
                  <a16:creationId xmlns:a16="http://schemas.microsoft.com/office/drawing/2014/main" id="{B406861D-146C-BAAB-2894-94DAA460B873}"/>
                </a:ext>
              </a:extLst>
            </p:cNvPr>
            <p:cNvSpPr txBox="1"/>
            <p:nvPr/>
          </p:nvSpPr>
          <p:spPr>
            <a:xfrm>
              <a:off x="574158" y="680483"/>
              <a:ext cx="7846828" cy="523220"/>
            </a:xfrm>
            <a:prstGeom prst="rect">
              <a:avLst/>
            </a:prstGeom>
            <a:noFill/>
            <a:ln>
              <a:solidFill>
                <a:srgbClr val="002060"/>
              </a:solidFill>
            </a:ln>
          </p:spPr>
          <p:txBody>
            <a:bodyPr wrap="square" lIns="91440" tIns="45720" rIns="91440" bIns="45720" rtlCol="0" anchor="t">
              <a:spAutoFit/>
            </a:bodyPr>
            <a:lstStyle/>
            <a:p>
              <a:pPr algn="ctr"/>
              <a:r>
                <a:rPr lang="en-US">
                  <a:solidFill>
                    <a:schemeClr val="tx1"/>
                  </a:solidFill>
                  <a:latin typeface="Open Sans"/>
                  <a:ea typeface="Open Sans"/>
                  <a:cs typeface="Open Sans"/>
                </a:rPr>
                <a:t>The other way to turn source code into machine code is </a:t>
              </a:r>
              <a:r>
                <a:rPr lang="en-US" b="1">
                  <a:solidFill>
                    <a:schemeClr val="tx1"/>
                  </a:solidFill>
                  <a:latin typeface="Open Sans"/>
                  <a:ea typeface="Open Sans"/>
                  <a:cs typeface="Open Sans"/>
                </a:rPr>
                <a:t>interpretation</a:t>
              </a:r>
              <a:r>
                <a:rPr lang="en-US">
                  <a:solidFill>
                    <a:schemeClr val="tx1"/>
                  </a:solidFill>
                  <a:latin typeface="Open Sans"/>
                  <a:ea typeface="Open Sans"/>
                  <a:cs typeface="Open Sans"/>
                </a:rPr>
                <a:t> or the use of an </a:t>
              </a:r>
              <a:r>
                <a:rPr lang="en-US" b="1">
                  <a:solidFill>
                    <a:schemeClr val="tx1"/>
                  </a:solidFill>
                  <a:latin typeface="Open Sans"/>
                  <a:ea typeface="Open Sans"/>
                  <a:cs typeface="Open Sans"/>
                </a:rPr>
                <a:t>interpreter</a:t>
              </a:r>
              <a:r>
                <a:rPr lang="en-US">
                  <a:solidFill>
                    <a:schemeClr val="tx1"/>
                  </a:solidFill>
                  <a:latin typeface="Open Sans"/>
                  <a:ea typeface="Open Sans"/>
                  <a:cs typeface="Open Sans"/>
                </a:rPr>
                <a:t>.​</a:t>
              </a:r>
            </a:p>
          </p:txBody>
        </p:sp>
        <p:pic>
          <p:nvPicPr>
            <p:cNvPr id="9" name="Picture 8" descr="A computer screen with graphics on it">
              <a:extLst>
                <a:ext uri="{FF2B5EF4-FFF2-40B4-BE49-F238E27FC236}">
                  <a16:creationId xmlns:a16="http://schemas.microsoft.com/office/drawing/2014/main" id="{6AF9A0EC-D9FC-64F5-2AAC-CBE4EAE19432}"/>
                </a:ext>
              </a:extLst>
            </p:cNvPr>
            <p:cNvPicPr>
              <a:picLocks noChangeAspect="1"/>
            </p:cNvPicPr>
            <p:nvPr/>
          </p:nvPicPr>
          <p:blipFill>
            <a:blip r:embed="rId3"/>
            <a:stretch>
              <a:fillRect/>
            </a:stretch>
          </p:blipFill>
          <p:spPr>
            <a:xfrm>
              <a:off x="3206381" y="2233873"/>
              <a:ext cx="2731238" cy="2731238"/>
            </a:xfrm>
            <a:prstGeom prst="rect">
              <a:avLst/>
            </a:prstGeom>
          </p:spPr>
        </p:pic>
        <p:sp>
          <p:nvSpPr>
            <p:cNvPr id="16" name="TextBox 15">
              <a:extLst>
                <a:ext uri="{FF2B5EF4-FFF2-40B4-BE49-F238E27FC236}">
                  <a16:creationId xmlns:a16="http://schemas.microsoft.com/office/drawing/2014/main" id="{94E7CDBB-FBEE-516C-80E2-2BAD508B8388}"/>
                </a:ext>
              </a:extLst>
            </p:cNvPr>
            <p:cNvSpPr txBox="1"/>
            <p:nvPr/>
          </p:nvSpPr>
          <p:spPr>
            <a:xfrm>
              <a:off x="574158" y="1307267"/>
              <a:ext cx="7846828" cy="276999"/>
            </a:xfrm>
            <a:prstGeom prst="rect">
              <a:avLst/>
            </a:prstGeom>
            <a:noFill/>
            <a:ln>
              <a:solidFill>
                <a:srgbClr val="002060"/>
              </a:solidFill>
            </a:ln>
          </p:spPr>
          <p:txBody>
            <a:bodyPr wrap="square" rtlCol="0">
              <a:spAutoFit/>
            </a:bodyP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interpreter</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 converts source code to machine code during the execution of the program. ​</a:t>
              </a:r>
            </a:p>
          </p:txBody>
        </p:sp>
      </p:grpSp>
      <p:sp>
        <p:nvSpPr>
          <p:cNvPr id="18" name="TextBox 17">
            <a:extLst>
              <a:ext uri="{FF2B5EF4-FFF2-40B4-BE49-F238E27FC236}">
                <a16:creationId xmlns:a16="http://schemas.microsoft.com/office/drawing/2014/main" id="{7009B863-0A75-50FA-AE45-BCC8E56BBD13}"/>
              </a:ext>
            </a:extLst>
          </p:cNvPr>
          <p:cNvSpPr txBox="1"/>
          <p:nvPr/>
        </p:nvSpPr>
        <p:spPr>
          <a:xfrm>
            <a:off x="637955" y="1847321"/>
            <a:ext cx="7846828" cy="276999"/>
          </a:xfrm>
          <a:prstGeom prst="rect">
            <a:avLst/>
          </a:prstGeom>
          <a:noFill/>
          <a:ln>
            <a:solidFill>
              <a:srgbClr val="002060"/>
            </a:solidFill>
          </a:ln>
        </p:spPr>
        <p:txBody>
          <a:bodyPr wrap="square" rtlCol="0">
            <a:spAutoFit/>
          </a:bodyP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In the case of interpreted languages like Python and JavaScript, the source code is given to the user.​</a:t>
            </a:r>
          </a:p>
        </p:txBody>
      </p:sp>
    </p:spTree>
    <p:extLst>
      <p:ext uri="{BB962C8B-B14F-4D97-AF65-F5344CB8AC3E}">
        <p14:creationId xmlns:p14="http://schemas.microsoft.com/office/powerpoint/2010/main" val="409855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Interpreted Languages​</a:t>
            </a:r>
          </a:p>
        </p:txBody>
      </p:sp>
      <p:sp>
        <p:nvSpPr>
          <p:cNvPr id="2" name="Rectangle: Rounded Corners 1">
            <a:extLst>
              <a:ext uri="{FF2B5EF4-FFF2-40B4-BE49-F238E27FC236}">
                <a16:creationId xmlns:a16="http://schemas.microsoft.com/office/drawing/2014/main" id="{421CF423-2BD0-62A5-A9D3-61B874EB0490}"/>
              </a:ext>
            </a:extLst>
          </p:cNvPr>
          <p:cNvSpPr/>
          <p:nvPr/>
        </p:nvSpPr>
        <p:spPr>
          <a:xfrm>
            <a:off x="913636" y="1105786"/>
            <a:ext cx="7316728" cy="56352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The user must have the language interpreter installed locally, which then takes the source code and executes it.</a:t>
            </a:r>
          </a:p>
        </p:txBody>
      </p:sp>
      <p:sp>
        <p:nvSpPr>
          <p:cNvPr id="4" name="Rectangle: Rounded Corners 3">
            <a:extLst>
              <a:ext uri="{FF2B5EF4-FFF2-40B4-BE49-F238E27FC236}">
                <a16:creationId xmlns:a16="http://schemas.microsoft.com/office/drawing/2014/main" id="{E7F40731-3C59-F701-6ED9-B13873808E9E}"/>
              </a:ext>
            </a:extLst>
          </p:cNvPr>
          <p:cNvSpPr/>
          <p:nvPr/>
        </p:nvSpPr>
        <p:spPr>
          <a:xfrm>
            <a:off x="913636" y="1981199"/>
            <a:ext cx="3073573" cy="205651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The developer does not need to compile executables for all possible environments because the platform specific nuances are handled by the language interpreter installed locally on the user’s computer.</a:t>
            </a:r>
          </a:p>
        </p:txBody>
      </p:sp>
      <p:sp>
        <p:nvSpPr>
          <p:cNvPr id="6" name="Rectangle: Rounded Corners 5">
            <a:extLst>
              <a:ext uri="{FF2B5EF4-FFF2-40B4-BE49-F238E27FC236}">
                <a16:creationId xmlns:a16="http://schemas.microsoft.com/office/drawing/2014/main" id="{7A8135CF-F484-CA04-EBD0-D4AC7D7315FA}"/>
              </a:ext>
            </a:extLst>
          </p:cNvPr>
          <p:cNvSpPr/>
          <p:nvPr/>
        </p:nvSpPr>
        <p:spPr>
          <a:xfrm>
            <a:off x="5156791" y="1988286"/>
            <a:ext cx="3073573" cy="205651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1200">
                <a:solidFill>
                  <a:schemeClr val="tx1"/>
                </a:solidFill>
                <a:latin typeface="Open Sans"/>
                <a:ea typeface="Open Sans"/>
                <a:cs typeface="Open Sans"/>
              </a:rPr>
              <a:t>Python on a Mac can execute the same source code as Python on Windows for most parts. Likewise, JavaScript written for websites and apps works universally across all kinds of platforms.​</a:t>
            </a:r>
          </a:p>
        </p:txBody>
      </p:sp>
    </p:spTree>
    <p:extLst>
      <p:ext uri="{BB962C8B-B14F-4D97-AF65-F5344CB8AC3E}">
        <p14:creationId xmlns:p14="http://schemas.microsoft.com/office/powerpoint/2010/main" val="1339898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Inside an Interpreter​</a:t>
            </a:r>
          </a:p>
        </p:txBody>
      </p:sp>
      <p:sp>
        <p:nvSpPr>
          <p:cNvPr id="2" name="Rectangle: Rounded Corners 1">
            <a:extLst>
              <a:ext uri="{FF2B5EF4-FFF2-40B4-BE49-F238E27FC236}">
                <a16:creationId xmlns:a16="http://schemas.microsoft.com/office/drawing/2014/main" id="{421CF423-2BD0-62A5-A9D3-61B874EB0490}"/>
              </a:ext>
            </a:extLst>
          </p:cNvPr>
          <p:cNvSpPr/>
          <p:nvPr/>
        </p:nvSpPr>
        <p:spPr>
          <a:xfrm>
            <a:off x="913636" y="929906"/>
            <a:ext cx="7316728" cy="73940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Inside modern interpreters, there will be a compiler that reads the source code and converts it into a highly optimized intermediate level version known as ‘</a:t>
            </a: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bytecode</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 name="Rectangle: Rounded Corners 2">
            <a:extLst>
              <a:ext uri="{FF2B5EF4-FFF2-40B4-BE49-F238E27FC236}">
                <a16:creationId xmlns:a16="http://schemas.microsoft.com/office/drawing/2014/main" id="{30FB8CE9-4D49-BC02-2966-AE7ED9A6120B}"/>
              </a:ext>
            </a:extLst>
          </p:cNvPr>
          <p:cNvSpPr/>
          <p:nvPr/>
        </p:nvSpPr>
        <p:spPr>
          <a:xfrm>
            <a:off x="913636" y="183234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Open Sans"/>
                <a:ea typeface="Open Sans"/>
                <a:cs typeface="Open Sans"/>
              </a:rPr>
              <a:t>Such a compiler is known as a </a:t>
            </a:r>
            <a:r>
              <a:rPr lang="en-US" sz="1200" b="1">
                <a:solidFill>
                  <a:schemeClr val="tx1"/>
                </a:solidFill>
                <a:latin typeface="Open Sans"/>
                <a:ea typeface="Open Sans"/>
                <a:cs typeface="Open Sans"/>
              </a:rPr>
              <a:t>Just-in-Time compiler</a:t>
            </a:r>
            <a:r>
              <a:rPr lang="en-US" sz="1200">
                <a:solidFill>
                  <a:schemeClr val="tx1"/>
                </a:solidFill>
                <a:latin typeface="Open Sans"/>
                <a:ea typeface="Open Sans"/>
                <a:cs typeface="Open Sans"/>
              </a:rPr>
              <a:t>, which is the opposite of an ‘Ahead-of-Time’ compiler or compilation. The process is called a </a:t>
            </a:r>
            <a:r>
              <a:rPr lang="en-US" sz="1200" b="1">
                <a:solidFill>
                  <a:schemeClr val="tx1"/>
                </a:solidFill>
                <a:latin typeface="Open Sans"/>
                <a:ea typeface="Open Sans"/>
                <a:cs typeface="Open Sans"/>
              </a:rPr>
              <a:t>‘Just-in-Time’ compilation</a:t>
            </a:r>
            <a:r>
              <a:rPr lang="en-US" sz="1200">
                <a:solidFill>
                  <a:schemeClr val="tx1"/>
                </a:solidFill>
                <a:latin typeface="Open Sans"/>
                <a:ea typeface="Open Sans"/>
                <a:cs typeface="Open Sans"/>
              </a:rPr>
              <a:t>.​</a:t>
            </a:r>
          </a:p>
        </p:txBody>
      </p:sp>
      <p:sp>
        <p:nvSpPr>
          <p:cNvPr id="5" name="Rectangle: Rounded Corners 4">
            <a:extLst>
              <a:ext uri="{FF2B5EF4-FFF2-40B4-BE49-F238E27FC236}">
                <a16:creationId xmlns:a16="http://schemas.microsoft.com/office/drawing/2014/main" id="{E1E5BB27-96C7-FD12-9502-A088338B5783}"/>
              </a:ext>
            </a:extLst>
          </p:cNvPr>
          <p:cNvSpPr/>
          <p:nvPr/>
        </p:nvSpPr>
        <p:spPr>
          <a:xfrm>
            <a:off x="913636" y="2734783"/>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Open Sans"/>
                <a:ea typeface="Open Sans"/>
                <a:cs typeface="Open Sans"/>
              </a:rPr>
              <a:t>Bytecode is very efficient, but it isn’t low enough to qualify as machine code, and in many cases, it is platform independent.</a:t>
            </a:r>
          </a:p>
        </p:txBody>
      </p:sp>
      <p:sp>
        <p:nvSpPr>
          <p:cNvPr id="7" name="Rectangle: Rounded Corners 6">
            <a:extLst>
              <a:ext uri="{FF2B5EF4-FFF2-40B4-BE49-F238E27FC236}">
                <a16:creationId xmlns:a16="http://schemas.microsoft.com/office/drawing/2014/main" id="{F984C115-54A7-7538-C98E-B7B951CC39A6}"/>
              </a:ext>
            </a:extLst>
          </p:cNvPr>
          <p:cNvSpPr/>
          <p:nvPr/>
        </p:nvSpPr>
        <p:spPr>
          <a:xfrm>
            <a:off x="913636" y="3637222"/>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For executing bytecode, different languages use different methods.</a:t>
            </a:r>
          </a:p>
        </p:txBody>
      </p:sp>
    </p:spTree>
    <p:extLst>
      <p:ext uri="{BB962C8B-B14F-4D97-AF65-F5344CB8AC3E}">
        <p14:creationId xmlns:p14="http://schemas.microsoft.com/office/powerpoint/2010/main" val="2720147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 | Interpreted Languages</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 name="TextBox 4">
            <a:extLst>
              <a:ext uri="{FF2B5EF4-FFF2-40B4-BE49-F238E27FC236}">
                <a16:creationId xmlns:a16="http://schemas.microsoft.com/office/drawing/2014/main" id="{9B1BF98B-DE6E-2D26-EE62-73AEFAE8A32E}"/>
              </a:ext>
            </a:extLst>
          </p:cNvPr>
          <p:cNvSpPr txBox="1"/>
          <p:nvPr/>
        </p:nvSpPr>
        <p:spPr>
          <a:xfrm>
            <a:off x="2813884" y="1802276"/>
            <a:ext cx="74902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Writes source code</a:t>
            </a:r>
          </a:p>
        </p:txBody>
      </p:sp>
      <p:pic>
        <p:nvPicPr>
          <p:cNvPr id="4" name="Graphic 3" descr="User with solid fill">
            <a:extLst>
              <a:ext uri="{FF2B5EF4-FFF2-40B4-BE49-F238E27FC236}">
                <a16:creationId xmlns:a16="http://schemas.microsoft.com/office/drawing/2014/main" id="{71308A35-14E8-D484-6A53-5B289CC6B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2" y="2114550"/>
            <a:ext cx="914400" cy="914400"/>
          </a:xfrm>
          <a:prstGeom prst="rect">
            <a:avLst/>
          </a:prstGeom>
        </p:spPr>
      </p:pic>
      <p:sp>
        <p:nvSpPr>
          <p:cNvPr id="6" name="TextBox 5">
            <a:extLst>
              <a:ext uri="{FF2B5EF4-FFF2-40B4-BE49-F238E27FC236}">
                <a16:creationId xmlns:a16="http://schemas.microsoft.com/office/drawing/2014/main" id="{D42F2243-C7F1-9828-BDE0-536F7464D688}"/>
              </a:ext>
            </a:extLst>
          </p:cNvPr>
          <p:cNvSpPr txBox="1"/>
          <p:nvPr/>
        </p:nvSpPr>
        <p:spPr>
          <a:xfrm>
            <a:off x="455711" y="2925693"/>
            <a:ext cx="1047082"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Developer</a:t>
            </a:r>
          </a:p>
        </p:txBody>
      </p:sp>
      <p:cxnSp>
        <p:nvCxnSpPr>
          <p:cNvPr id="8" name="Straight Arrow Connector 7">
            <a:extLst>
              <a:ext uri="{FF2B5EF4-FFF2-40B4-BE49-F238E27FC236}">
                <a16:creationId xmlns:a16="http://schemas.microsoft.com/office/drawing/2014/main" id="{79AED974-BB25-D58A-585A-911D91FD09C4}"/>
              </a:ext>
            </a:extLst>
          </p:cNvPr>
          <p:cNvCxnSpPr>
            <a:cxnSpLocks/>
            <a:stCxn id="4" idx="3"/>
          </p:cNvCxnSpPr>
          <p:nvPr/>
        </p:nvCxnSpPr>
        <p:spPr>
          <a:xfrm>
            <a:off x="1436452" y="2571750"/>
            <a:ext cx="207199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45A50A-4B7D-D33D-EE05-39297BDE2772}"/>
              </a:ext>
            </a:extLst>
          </p:cNvPr>
          <p:cNvSpPr/>
          <p:nvPr/>
        </p:nvSpPr>
        <p:spPr>
          <a:xfrm>
            <a:off x="3096034"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344CCCA-19B5-981F-3CA8-00570C910EB0}"/>
              </a:ext>
            </a:extLst>
          </p:cNvPr>
          <p:cNvSpPr txBox="1"/>
          <p:nvPr/>
        </p:nvSpPr>
        <p:spPr>
          <a:xfrm>
            <a:off x="3528912" y="2998725"/>
            <a:ext cx="974389" cy="2308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20" name="Graphic 19" descr="User with solid fill">
            <a:extLst>
              <a:ext uri="{FF2B5EF4-FFF2-40B4-BE49-F238E27FC236}">
                <a16:creationId xmlns:a16="http://schemas.microsoft.com/office/drawing/2014/main" id="{9E0ACDEE-E515-5D33-EC20-39A9118F8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805012"/>
            <a:ext cx="596628" cy="596628"/>
          </a:xfrm>
          <a:prstGeom prst="rect">
            <a:avLst/>
          </a:prstGeom>
        </p:spPr>
      </p:pic>
      <p:sp>
        <p:nvSpPr>
          <p:cNvPr id="21" name="TextBox 20">
            <a:extLst>
              <a:ext uri="{FF2B5EF4-FFF2-40B4-BE49-F238E27FC236}">
                <a16:creationId xmlns:a16="http://schemas.microsoft.com/office/drawing/2014/main" id="{2BAC7C11-478A-3442-1B10-7C1F146A7F49}"/>
              </a:ext>
            </a:extLst>
          </p:cNvPr>
          <p:cNvSpPr txBox="1"/>
          <p:nvPr/>
        </p:nvSpPr>
        <p:spPr>
          <a:xfrm>
            <a:off x="6985474" y="130063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2" name="Graphic 21" descr="User with solid fill">
            <a:extLst>
              <a:ext uri="{FF2B5EF4-FFF2-40B4-BE49-F238E27FC236}">
                <a16:creationId xmlns:a16="http://schemas.microsoft.com/office/drawing/2014/main" id="{0EC205D3-FAAD-559C-8750-FC0B9D09F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6057" y="2263122"/>
            <a:ext cx="596628" cy="596628"/>
          </a:xfrm>
          <a:prstGeom prst="rect">
            <a:avLst/>
          </a:prstGeom>
        </p:spPr>
      </p:pic>
      <p:sp>
        <p:nvSpPr>
          <p:cNvPr id="23" name="TextBox 22">
            <a:extLst>
              <a:ext uri="{FF2B5EF4-FFF2-40B4-BE49-F238E27FC236}">
                <a16:creationId xmlns:a16="http://schemas.microsoft.com/office/drawing/2014/main" id="{CD3BA065-5ED5-3A70-E3AF-22C86DB4D518}"/>
              </a:ext>
            </a:extLst>
          </p:cNvPr>
          <p:cNvSpPr txBox="1"/>
          <p:nvPr/>
        </p:nvSpPr>
        <p:spPr>
          <a:xfrm>
            <a:off x="7898951" y="275874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4" name="Graphic 23" descr="User with solid fill">
            <a:extLst>
              <a:ext uri="{FF2B5EF4-FFF2-40B4-BE49-F238E27FC236}">
                <a16:creationId xmlns:a16="http://schemas.microsoft.com/office/drawing/2014/main" id="{430FDCDF-40E4-C7FA-9426-67AF48BB7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3876875"/>
            <a:ext cx="596628" cy="596628"/>
          </a:xfrm>
          <a:prstGeom prst="rect">
            <a:avLst/>
          </a:prstGeom>
        </p:spPr>
      </p:pic>
      <p:sp>
        <p:nvSpPr>
          <p:cNvPr id="25" name="TextBox 24">
            <a:extLst>
              <a:ext uri="{FF2B5EF4-FFF2-40B4-BE49-F238E27FC236}">
                <a16:creationId xmlns:a16="http://schemas.microsoft.com/office/drawing/2014/main" id="{2ED7E78C-BE60-35B9-DA0E-FB38ED67993E}"/>
              </a:ext>
            </a:extLst>
          </p:cNvPr>
          <p:cNvSpPr txBox="1"/>
          <p:nvPr/>
        </p:nvSpPr>
        <p:spPr>
          <a:xfrm>
            <a:off x="6985474" y="4372495"/>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27" name="Straight Arrow Connector 26">
            <a:extLst>
              <a:ext uri="{FF2B5EF4-FFF2-40B4-BE49-F238E27FC236}">
                <a16:creationId xmlns:a16="http://schemas.microsoft.com/office/drawing/2014/main" id="{D2994D37-487E-4A1A-2A75-974FEFFAAE3B}"/>
              </a:ext>
            </a:extLst>
          </p:cNvPr>
          <p:cNvCxnSpPr>
            <a:cxnSpLocks/>
            <a:endCxn id="21" idx="1"/>
          </p:cNvCxnSpPr>
          <p:nvPr/>
        </p:nvCxnSpPr>
        <p:spPr>
          <a:xfrm flipV="1">
            <a:off x="4451464" y="1431437"/>
            <a:ext cx="2534010" cy="1123265"/>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7937A6-767B-4F9C-BFCF-891217A2048B}"/>
              </a:ext>
            </a:extLst>
          </p:cNvPr>
          <p:cNvCxnSpPr>
            <a:cxnSpLocks/>
            <a:endCxn id="22" idx="1"/>
          </p:cNvCxnSpPr>
          <p:nvPr/>
        </p:nvCxnSpPr>
        <p:spPr>
          <a:xfrm>
            <a:off x="4451464" y="2554702"/>
            <a:ext cx="3394593" cy="6734"/>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E38B79-8282-4DC2-D5AB-3C57F3968C41}"/>
              </a:ext>
            </a:extLst>
          </p:cNvPr>
          <p:cNvCxnSpPr>
            <a:cxnSpLocks/>
            <a:endCxn id="24" idx="1"/>
          </p:cNvCxnSpPr>
          <p:nvPr/>
        </p:nvCxnSpPr>
        <p:spPr>
          <a:xfrm>
            <a:off x="4451464" y="2554702"/>
            <a:ext cx="2481116" cy="1620487"/>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Document with solid fill">
            <a:extLst>
              <a:ext uri="{FF2B5EF4-FFF2-40B4-BE49-F238E27FC236}">
                <a16:creationId xmlns:a16="http://schemas.microsoft.com/office/drawing/2014/main" id="{A60AC62C-C1A5-8ECB-DE97-9B14616608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1065" y="2104236"/>
            <a:ext cx="914400" cy="914400"/>
          </a:xfrm>
          <a:prstGeom prst="rect">
            <a:avLst/>
          </a:prstGeom>
        </p:spPr>
      </p:pic>
    </p:spTree>
    <p:custDataLst>
      <p:tags r:id="rId1"/>
    </p:custDataLst>
    <p:extLst>
      <p:ext uri="{BB962C8B-B14F-4D97-AF65-F5344CB8AC3E}">
        <p14:creationId xmlns:p14="http://schemas.microsoft.com/office/powerpoint/2010/main" val="2993431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 | Interpreted Languages</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 name="TextBox 4">
            <a:extLst>
              <a:ext uri="{FF2B5EF4-FFF2-40B4-BE49-F238E27FC236}">
                <a16:creationId xmlns:a16="http://schemas.microsoft.com/office/drawing/2014/main" id="{9B1BF98B-DE6E-2D26-EE62-73AEFAE8A32E}"/>
              </a:ext>
            </a:extLst>
          </p:cNvPr>
          <p:cNvSpPr txBox="1"/>
          <p:nvPr/>
        </p:nvSpPr>
        <p:spPr>
          <a:xfrm>
            <a:off x="2813884" y="1802276"/>
            <a:ext cx="74902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Writes source code</a:t>
            </a:r>
          </a:p>
        </p:txBody>
      </p:sp>
      <p:pic>
        <p:nvPicPr>
          <p:cNvPr id="4" name="Graphic 3" descr="User with solid fill">
            <a:extLst>
              <a:ext uri="{FF2B5EF4-FFF2-40B4-BE49-F238E27FC236}">
                <a16:creationId xmlns:a16="http://schemas.microsoft.com/office/drawing/2014/main" id="{71308A35-14E8-D484-6A53-5B289CC6B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2" y="2114550"/>
            <a:ext cx="914400" cy="914400"/>
          </a:xfrm>
          <a:prstGeom prst="rect">
            <a:avLst/>
          </a:prstGeom>
        </p:spPr>
      </p:pic>
      <p:sp>
        <p:nvSpPr>
          <p:cNvPr id="6" name="TextBox 5">
            <a:extLst>
              <a:ext uri="{FF2B5EF4-FFF2-40B4-BE49-F238E27FC236}">
                <a16:creationId xmlns:a16="http://schemas.microsoft.com/office/drawing/2014/main" id="{D42F2243-C7F1-9828-BDE0-536F7464D688}"/>
              </a:ext>
            </a:extLst>
          </p:cNvPr>
          <p:cNvSpPr txBox="1"/>
          <p:nvPr/>
        </p:nvSpPr>
        <p:spPr>
          <a:xfrm>
            <a:off x="455711" y="2925693"/>
            <a:ext cx="1047082"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Developer</a:t>
            </a:r>
          </a:p>
        </p:txBody>
      </p:sp>
      <p:cxnSp>
        <p:nvCxnSpPr>
          <p:cNvPr id="8" name="Straight Arrow Connector 7">
            <a:extLst>
              <a:ext uri="{FF2B5EF4-FFF2-40B4-BE49-F238E27FC236}">
                <a16:creationId xmlns:a16="http://schemas.microsoft.com/office/drawing/2014/main" id="{79AED974-BB25-D58A-585A-911D91FD09C4}"/>
              </a:ext>
            </a:extLst>
          </p:cNvPr>
          <p:cNvCxnSpPr>
            <a:cxnSpLocks/>
            <a:stCxn id="4" idx="3"/>
          </p:cNvCxnSpPr>
          <p:nvPr/>
        </p:nvCxnSpPr>
        <p:spPr>
          <a:xfrm>
            <a:off x="1436452" y="2571750"/>
            <a:ext cx="207199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45A50A-4B7D-D33D-EE05-39297BDE2772}"/>
              </a:ext>
            </a:extLst>
          </p:cNvPr>
          <p:cNvSpPr/>
          <p:nvPr/>
        </p:nvSpPr>
        <p:spPr>
          <a:xfrm>
            <a:off x="3096034"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344CCCA-19B5-981F-3CA8-00570C910EB0}"/>
              </a:ext>
            </a:extLst>
          </p:cNvPr>
          <p:cNvSpPr txBox="1"/>
          <p:nvPr/>
        </p:nvSpPr>
        <p:spPr>
          <a:xfrm>
            <a:off x="3528912" y="2998725"/>
            <a:ext cx="974389" cy="2308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20" name="Graphic 19" descr="User with solid fill">
            <a:extLst>
              <a:ext uri="{FF2B5EF4-FFF2-40B4-BE49-F238E27FC236}">
                <a16:creationId xmlns:a16="http://schemas.microsoft.com/office/drawing/2014/main" id="{9E0ACDEE-E515-5D33-EC20-39A9118F8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805012"/>
            <a:ext cx="596628" cy="596628"/>
          </a:xfrm>
          <a:prstGeom prst="rect">
            <a:avLst/>
          </a:prstGeom>
        </p:spPr>
      </p:pic>
      <p:sp>
        <p:nvSpPr>
          <p:cNvPr id="21" name="TextBox 20">
            <a:extLst>
              <a:ext uri="{FF2B5EF4-FFF2-40B4-BE49-F238E27FC236}">
                <a16:creationId xmlns:a16="http://schemas.microsoft.com/office/drawing/2014/main" id="{2BAC7C11-478A-3442-1B10-7C1F146A7F49}"/>
              </a:ext>
            </a:extLst>
          </p:cNvPr>
          <p:cNvSpPr txBox="1"/>
          <p:nvPr/>
        </p:nvSpPr>
        <p:spPr>
          <a:xfrm>
            <a:off x="6985474" y="1300632"/>
            <a:ext cx="490840" cy="261610"/>
          </a:xfrm>
          <a:prstGeom prst="rect">
            <a:avLst/>
          </a:prstGeom>
          <a:noFill/>
        </p:spPr>
        <p:txBody>
          <a:bodyPr wrap="none" rtlCol="0">
            <a:spAutoFit/>
          </a:bodyPr>
          <a:lstStyle/>
          <a:p>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2" name="Graphic 21" descr="User with solid fill">
            <a:extLst>
              <a:ext uri="{FF2B5EF4-FFF2-40B4-BE49-F238E27FC236}">
                <a16:creationId xmlns:a16="http://schemas.microsoft.com/office/drawing/2014/main" id="{0EC205D3-FAAD-559C-8750-FC0B9D09F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6057" y="2263122"/>
            <a:ext cx="596628" cy="596628"/>
          </a:xfrm>
          <a:prstGeom prst="rect">
            <a:avLst/>
          </a:prstGeom>
        </p:spPr>
      </p:pic>
      <p:sp>
        <p:nvSpPr>
          <p:cNvPr id="23" name="TextBox 22">
            <a:extLst>
              <a:ext uri="{FF2B5EF4-FFF2-40B4-BE49-F238E27FC236}">
                <a16:creationId xmlns:a16="http://schemas.microsoft.com/office/drawing/2014/main" id="{CD3BA065-5ED5-3A70-E3AF-22C86DB4D518}"/>
              </a:ext>
            </a:extLst>
          </p:cNvPr>
          <p:cNvSpPr txBox="1"/>
          <p:nvPr/>
        </p:nvSpPr>
        <p:spPr>
          <a:xfrm>
            <a:off x="7898951" y="2758742"/>
            <a:ext cx="490840" cy="261610"/>
          </a:xfrm>
          <a:prstGeom prst="rect">
            <a:avLst/>
          </a:prstGeom>
          <a:noFill/>
        </p:spPr>
        <p:txBody>
          <a:bodyPr wrap="none" rtlCol="0">
            <a:spAutoFit/>
          </a:bodyPr>
          <a:lstStyle/>
          <a:p>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4" name="Graphic 23" descr="User with solid fill">
            <a:extLst>
              <a:ext uri="{FF2B5EF4-FFF2-40B4-BE49-F238E27FC236}">
                <a16:creationId xmlns:a16="http://schemas.microsoft.com/office/drawing/2014/main" id="{430FDCDF-40E4-C7FA-9426-67AF48BB7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3876875"/>
            <a:ext cx="596628" cy="596628"/>
          </a:xfrm>
          <a:prstGeom prst="rect">
            <a:avLst/>
          </a:prstGeom>
        </p:spPr>
      </p:pic>
      <p:sp>
        <p:nvSpPr>
          <p:cNvPr id="25" name="TextBox 24">
            <a:extLst>
              <a:ext uri="{FF2B5EF4-FFF2-40B4-BE49-F238E27FC236}">
                <a16:creationId xmlns:a16="http://schemas.microsoft.com/office/drawing/2014/main" id="{2ED7E78C-BE60-35B9-DA0E-FB38ED67993E}"/>
              </a:ext>
            </a:extLst>
          </p:cNvPr>
          <p:cNvSpPr txBox="1"/>
          <p:nvPr/>
        </p:nvSpPr>
        <p:spPr>
          <a:xfrm>
            <a:off x="6985474" y="4372495"/>
            <a:ext cx="490840" cy="261610"/>
          </a:xfrm>
          <a:prstGeom prst="rect">
            <a:avLst/>
          </a:prstGeom>
          <a:noFill/>
        </p:spPr>
        <p:txBody>
          <a:bodyPr wrap="none" rtlCol="0">
            <a:spAutoFit/>
          </a:bodyPr>
          <a:lstStyle/>
          <a:p>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27" name="Straight Arrow Connector 26">
            <a:extLst>
              <a:ext uri="{FF2B5EF4-FFF2-40B4-BE49-F238E27FC236}">
                <a16:creationId xmlns:a16="http://schemas.microsoft.com/office/drawing/2014/main" id="{D2994D37-487E-4A1A-2A75-974FEFFAAE3B}"/>
              </a:ext>
            </a:extLst>
          </p:cNvPr>
          <p:cNvCxnSpPr>
            <a:cxnSpLocks/>
            <a:endCxn id="21" idx="1"/>
          </p:cNvCxnSpPr>
          <p:nvPr/>
        </p:nvCxnSpPr>
        <p:spPr>
          <a:xfrm flipV="1">
            <a:off x="4451464" y="1431437"/>
            <a:ext cx="2534010" cy="1123265"/>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7937A6-767B-4F9C-BFCF-891217A2048B}"/>
              </a:ext>
            </a:extLst>
          </p:cNvPr>
          <p:cNvCxnSpPr>
            <a:cxnSpLocks/>
            <a:endCxn id="22" idx="1"/>
          </p:cNvCxnSpPr>
          <p:nvPr/>
        </p:nvCxnSpPr>
        <p:spPr>
          <a:xfrm>
            <a:off x="4451464" y="2554702"/>
            <a:ext cx="3394593" cy="6734"/>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E38B79-8282-4DC2-D5AB-3C57F3968C41}"/>
              </a:ext>
            </a:extLst>
          </p:cNvPr>
          <p:cNvCxnSpPr>
            <a:cxnSpLocks/>
            <a:endCxn id="24" idx="1"/>
          </p:cNvCxnSpPr>
          <p:nvPr/>
        </p:nvCxnSpPr>
        <p:spPr>
          <a:xfrm>
            <a:off x="4451464" y="2554702"/>
            <a:ext cx="2481116" cy="1620487"/>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7BBA1B1-DA14-C59D-4EA8-11E5819E52BE}"/>
              </a:ext>
            </a:extLst>
          </p:cNvPr>
          <p:cNvGrpSpPr/>
          <p:nvPr/>
        </p:nvGrpSpPr>
        <p:grpSpPr>
          <a:xfrm>
            <a:off x="7396556" y="845565"/>
            <a:ext cx="953402" cy="536913"/>
            <a:chOff x="1381327" y="794579"/>
            <a:chExt cx="1136716" cy="626869"/>
          </a:xfrm>
        </p:grpSpPr>
        <p:pic>
          <p:nvPicPr>
            <p:cNvPr id="7" name="Graphic 6" descr="Gears with solid fill">
              <a:extLst>
                <a:ext uri="{FF2B5EF4-FFF2-40B4-BE49-F238E27FC236}">
                  <a16:creationId xmlns:a16="http://schemas.microsoft.com/office/drawing/2014/main" id="{41B9E2D6-CDAC-C084-9FA9-4FDB670F54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1327" y="794579"/>
              <a:ext cx="596628" cy="596628"/>
            </a:xfrm>
            <a:prstGeom prst="rect">
              <a:avLst/>
            </a:prstGeom>
          </p:spPr>
        </p:pic>
        <p:sp>
          <p:nvSpPr>
            <p:cNvPr id="26" name="TextBox 25">
              <a:extLst>
                <a:ext uri="{FF2B5EF4-FFF2-40B4-BE49-F238E27FC236}">
                  <a16:creationId xmlns:a16="http://schemas.microsoft.com/office/drawing/2014/main" id="{25D5F048-E286-5762-41FF-64B4CA2B9D6E}"/>
                </a:ext>
              </a:extLst>
            </p:cNvPr>
            <p:cNvSpPr txBox="1"/>
            <p:nvPr/>
          </p:nvSpPr>
          <p:spPr>
            <a:xfrm>
              <a:off x="1543654" y="1062105"/>
              <a:ext cx="974389" cy="359343"/>
            </a:xfrm>
            <a:prstGeom prst="rect">
              <a:avLst/>
            </a:prstGeom>
            <a:noFill/>
          </p:spPr>
          <p:txBody>
            <a:bodyPr wrap="square" rtlCol="0">
              <a:spAutoFit/>
            </a:bodyPr>
            <a:lstStyle/>
            <a:p>
              <a:pPr algn="ctr"/>
              <a:r>
                <a:rPr lang="en-US" sz="700" dirty="0">
                  <a:solidFill>
                    <a:srgbClr val="FFC000"/>
                  </a:solidFill>
                  <a:latin typeface="Open Sans" panose="020B0606030504020204" pitchFamily="34" charset="0"/>
                  <a:ea typeface="Open Sans" panose="020B0606030504020204" pitchFamily="34" charset="0"/>
                  <a:cs typeface="Open Sans" panose="020B0606030504020204" pitchFamily="34" charset="0"/>
                </a:rPr>
                <a:t>Language Interpreter</a:t>
              </a:r>
            </a:p>
          </p:txBody>
        </p:sp>
      </p:grpSp>
      <p:grpSp>
        <p:nvGrpSpPr>
          <p:cNvPr id="28" name="Group 27">
            <a:extLst>
              <a:ext uri="{FF2B5EF4-FFF2-40B4-BE49-F238E27FC236}">
                <a16:creationId xmlns:a16="http://schemas.microsoft.com/office/drawing/2014/main" id="{8A48C827-A1AB-8DA8-C953-14F0C3934599}"/>
              </a:ext>
            </a:extLst>
          </p:cNvPr>
          <p:cNvGrpSpPr/>
          <p:nvPr/>
        </p:nvGrpSpPr>
        <p:grpSpPr>
          <a:xfrm>
            <a:off x="8291908" y="2322837"/>
            <a:ext cx="953402" cy="536913"/>
            <a:chOff x="1381327" y="794579"/>
            <a:chExt cx="1136716" cy="626869"/>
          </a:xfrm>
        </p:grpSpPr>
        <p:pic>
          <p:nvPicPr>
            <p:cNvPr id="30" name="Graphic 29" descr="Gears with solid fill">
              <a:extLst>
                <a:ext uri="{FF2B5EF4-FFF2-40B4-BE49-F238E27FC236}">
                  <a16:creationId xmlns:a16="http://schemas.microsoft.com/office/drawing/2014/main" id="{3DC2D69C-2EF7-3BED-0BF3-698CEB9C24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1327" y="794579"/>
              <a:ext cx="596628" cy="596628"/>
            </a:xfrm>
            <a:prstGeom prst="rect">
              <a:avLst/>
            </a:prstGeom>
          </p:spPr>
        </p:pic>
        <p:sp>
          <p:nvSpPr>
            <p:cNvPr id="32" name="TextBox 31">
              <a:extLst>
                <a:ext uri="{FF2B5EF4-FFF2-40B4-BE49-F238E27FC236}">
                  <a16:creationId xmlns:a16="http://schemas.microsoft.com/office/drawing/2014/main" id="{30942B24-E276-524C-DE87-E6A557DE1332}"/>
                </a:ext>
              </a:extLst>
            </p:cNvPr>
            <p:cNvSpPr txBox="1"/>
            <p:nvPr/>
          </p:nvSpPr>
          <p:spPr>
            <a:xfrm>
              <a:off x="1543654" y="1062105"/>
              <a:ext cx="974389" cy="359343"/>
            </a:xfrm>
            <a:prstGeom prst="rect">
              <a:avLst/>
            </a:prstGeom>
            <a:noFill/>
          </p:spPr>
          <p:txBody>
            <a:bodyPr wrap="square" rtlCol="0">
              <a:spAutoFit/>
            </a:bodyPr>
            <a:lstStyle/>
            <a:p>
              <a:pPr algn="ctr"/>
              <a:r>
                <a:rPr lang="en-US" sz="700" dirty="0">
                  <a:solidFill>
                    <a:srgbClr val="FFC000"/>
                  </a:solidFill>
                  <a:latin typeface="Open Sans" panose="020B0606030504020204" pitchFamily="34" charset="0"/>
                  <a:ea typeface="Open Sans" panose="020B0606030504020204" pitchFamily="34" charset="0"/>
                  <a:cs typeface="Open Sans" panose="020B0606030504020204" pitchFamily="34" charset="0"/>
                </a:rPr>
                <a:t>Language Interpreter</a:t>
              </a:r>
            </a:p>
          </p:txBody>
        </p:sp>
      </p:grpSp>
      <p:grpSp>
        <p:nvGrpSpPr>
          <p:cNvPr id="33" name="Group 32">
            <a:extLst>
              <a:ext uri="{FF2B5EF4-FFF2-40B4-BE49-F238E27FC236}">
                <a16:creationId xmlns:a16="http://schemas.microsoft.com/office/drawing/2014/main" id="{8E5C9F7D-09FE-CC1D-B428-DF3D90ACF525}"/>
              </a:ext>
            </a:extLst>
          </p:cNvPr>
          <p:cNvGrpSpPr/>
          <p:nvPr/>
        </p:nvGrpSpPr>
        <p:grpSpPr>
          <a:xfrm>
            <a:off x="7394802" y="3929923"/>
            <a:ext cx="953402" cy="536913"/>
            <a:chOff x="1381327" y="794579"/>
            <a:chExt cx="1136716" cy="626869"/>
          </a:xfrm>
        </p:grpSpPr>
        <p:pic>
          <p:nvPicPr>
            <p:cNvPr id="34" name="Graphic 33" descr="Gears with solid fill">
              <a:extLst>
                <a:ext uri="{FF2B5EF4-FFF2-40B4-BE49-F238E27FC236}">
                  <a16:creationId xmlns:a16="http://schemas.microsoft.com/office/drawing/2014/main" id="{30AC9BA4-1ADF-45CE-E488-EFA84AFE2F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1327" y="794579"/>
              <a:ext cx="596628" cy="596628"/>
            </a:xfrm>
            <a:prstGeom prst="rect">
              <a:avLst/>
            </a:prstGeom>
          </p:spPr>
        </p:pic>
        <p:sp>
          <p:nvSpPr>
            <p:cNvPr id="35" name="TextBox 34">
              <a:extLst>
                <a:ext uri="{FF2B5EF4-FFF2-40B4-BE49-F238E27FC236}">
                  <a16:creationId xmlns:a16="http://schemas.microsoft.com/office/drawing/2014/main" id="{28D926C5-ED6F-D0E7-E745-562C0244FE98}"/>
                </a:ext>
              </a:extLst>
            </p:cNvPr>
            <p:cNvSpPr txBox="1"/>
            <p:nvPr/>
          </p:nvSpPr>
          <p:spPr>
            <a:xfrm>
              <a:off x="1543654" y="1062105"/>
              <a:ext cx="974389" cy="359343"/>
            </a:xfrm>
            <a:prstGeom prst="rect">
              <a:avLst/>
            </a:prstGeom>
            <a:noFill/>
          </p:spPr>
          <p:txBody>
            <a:bodyPr wrap="square" rtlCol="0">
              <a:spAutoFit/>
            </a:bodyPr>
            <a:lstStyle/>
            <a:p>
              <a:pPr algn="ctr"/>
              <a:r>
                <a:rPr lang="en-US" sz="700" dirty="0">
                  <a:solidFill>
                    <a:srgbClr val="FFC000"/>
                  </a:solidFill>
                  <a:latin typeface="Open Sans" panose="020B0606030504020204" pitchFamily="34" charset="0"/>
                  <a:ea typeface="Open Sans" panose="020B0606030504020204" pitchFamily="34" charset="0"/>
                  <a:cs typeface="Open Sans" panose="020B0606030504020204" pitchFamily="34" charset="0"/>
                </a:rPr>
                <a:t>Language Interpreter</a:t>
              </a:r>
            </a:p>
          </p:txBody>
        </p:sp>
      </p:grpSp>
      <p:sp>
        <p:nvSpPr>
          <p:cNvPr id="10" name="TextBox 9">
            <a:extLst>
              <a:ext uri="{FF2B5EF4-FFF2-40B4-BE49-F238E27FC236}">
                <a16:creationId xmlns:a16="http://schemas.microsoft.com/office/drawing/2014/main" id="{84F244A9-1EC0-EDDB-BACE-C10766BE049B}"/>
              </a:ext>
            </a:extLst>
          </p:cNvPr>
          <p:cNvSpPr txBox="1"/>
          <p:nvPr/>
        </p:nvSpPr>
        <p:spPr>
          <a:xfrm>
            <a:off x="5527653" y="2286451"/>
            <a:ext cx="1903672" cy="577081"/>
          </a:xfrm>
          <a:prstGeom prst="rect">
            <a:avLst/>
          </a:prstGeom>
          <a:solidFill>
            <a:schemeClr val="bg2"/>
          </a:solidFill>
        </p:spPr>
        <p:txBody>
          <a:bodyPr wrap="square" rtlCol="0">
            <a:spAutoFit/>
          </a:bodyP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Users need to have the language interpreter installed to execute code </a:t>
            </a:r>
          </a:p>
        </p:txBody>
      </p:sp>
      <p:pic>
        <p:nvPicPr>
          <p:cNvPr id="36" name="Graphic 35" descr="Document with solid fill">
            <a:extLst>
              <a:ext uri="{FF2B5EF4-FFF2-40B4-BE49-F238E27FC236}">
                <a16:creationId xmlns:a16="http://schemas.microsoft.com/office/drawing/2014/main" id="{A8D0C666-D92A-C37A-00AA-1DCC83F128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1065" y="2104236"/>
            <a:ext cx="914400" cy="914400"/>
          </a:xfrm>
          <a:prstGeom prst="rect">
            <a:avLst/>
          </a:prstGeom>
        </p:spPr>
      </p:pic>
    </p:spTree>
    <p:custDataLst>
      <p:tags r:id="rId1"/>
    </p:custDataLst>
    <p:extLst>
      <p:ext uri="{BB962C8B-B14F-4D97-AF65-F5344CB8AC3E}">
        <p14:creationId xmlns:p14="http://schemas.microsoft.com/office/powerpoint/2010/main" val="200221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Inside an Interpreter</a:t>
            </a:r>
            <a:endPar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 name="Group 5">
            <a:extLst>
              <a:ext uri="{FF2B5EF4-FFF2-40B4-BE49-F238E27FC236}">
                <a16:creationId xmlns:a16="http://schemas.microsoft.com/office/drawing/2014/main" id="{98194F32-DB4C-D1FA-035C-B3B523A43D52}"/>
              </a:ext>
            </a:extLst>
          </p:cNvPr>
          <p:cNvGrpSpPr/>
          <p:nvPr/>
        </p:nvGrpSpPr>
        <p:grpSpPr>
          <a:xfrm>
            <a:off x="189084" y="2112850"/>
            <a:ext cx="974389" cy="1125321"/>
            <a:chOff x="597644" y="2114550"/>
            <a:chExt cx="974389" cy="1125321"/>
          </a:xfrm>
          <a:solidFill>
            <a:schemeClr val="tx1"/>
          </a:solidFill>
        </p:grpSpPr>
        <p:sp>
          <p:nvSpPr>
            <p:cNvPr id="4" name="TextBox 3">
              <a:extLst>
                <a:ext uri="{FF2B5EF4-FFF2-40B4-BE49-F238E27FC236}">
                  <a16:creationId xmlns:a16="http://schemas.microsoft.com/office/drawing/2014/main" id="{CDFACCBD-0665-0C94-C5A9-33CE6DC83B6B}"/>
                </a:ext>
              </a:extLst>
            </p:cNvPr>
            <p:cNvSpPr txBox="1"/>
            <p:nvPr/>
          </p:nvSpPr>
          <p:spPr>
            <a:xfrm>
              <a:off x="597644" y="3009039"/>
              <a:ext cx="974389" cy="230832"/>
            </a:xfrm>
            <a:prstGeom prst="rect">
              <a:avLst/>
            </a:prstGeom>
            <a:grp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5" name="Graphic 4" descr="Document with solid fill">
              <a:extLst>
                <a:ext uri="{FF2B5EF4-FFF2-40B4-BE49-F238E27FC236}">
                  <a16:creationId xmlns:a16="http://schemas.microsoft.com/office/drawing/2014/main" id="{071AD77D-D7FA-78C5-3C86-CDEC921BF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sp>
        <p:nvSpPr>
          <p:cNvPr id="3" name="Rectangle 2">
            <a:extLst>
              <a:ext uri="{FF2B5EF4-FFF2-40B4-BE49-F238E27FC236}">
                <a16:creationId xmlns:a16="http://schemas.microsoft.com/office/drawing/2014/main" id="{194E36DA-ABDF-43AC-2AA4-59FDAAA5AAC0}"/>
              </a:ext>
            </a:extLst>
          </p:cNvPr>
          <p:cNvSpPr/>
          <p:nvPr/>
        </p:nvSpPr>
        <p:spPr>
          <a:xfrm>
            <a:off x="2023353" y="1346065"/>
            <a:ext cx="5097293" cy="2451370"/>
          </a:xfrm>
          <a:prstGeom prst="rect">
            <a:avLst/>
          </a:prstGeom>
          <a:solidFill>
            <a:schemeClr val="accent4">
              <a:alpha val="8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a:extLst>
              <a:ext uri="{FF2B5EF4-FFF2-40B4-BE49-F238E27FC236}">
                <a16:creationId xmlns:a16="http://schemas.microsoft.com/office/drawing/2014/main" id="{08CB4187-6E5A-0174-405A-17FC4BF8D441}"/>
              </a:ext>
            </a:extLst>
          </p:cNvPr>
          <p:cNvCxnSpPr>
            <a:stCxn id="5" idx="3"/>
            <a:endCxn id="3" idx="1"/>
          </p:cNvCxnSpPr>
          <p:nvPr/>
        </p:nvCxnSpPr>
        <p:spPr>
          <a:xfrm>
            <a:off x="1145637" y="2570050"/>
            <a:ext cx="877716" cy="170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CAB36B-BEC9-5B85-CEBA-143C71D35FED}"/>
              </a:ext>
            </a:extLst>
          </p:cNvPr>
          <p:cNvSpPr/>
          <p:nvPr/>
        </p:nvSpPr>
        <p:spPr>
          <a:xfrm>
            <a:off x="2136843" y="1513135"/>
            <a:ext cx="1579124" cy="2142450"/>
          </a:xfrm>
          <a:prstGeom prst="rect">
            <a:avLst/>
          </a:prstGeom>
          <a:solidFill>
            <a:schemeClr val="accent5">
              <a:lumMod val="5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COMPILER</a:t>
            </a:r>
          </a:p>
        </p:txBody>
      </p:sp>
      <p:sp>
        <p:nvSpPr>
          <p:cNvPr id="11" name="Rectangle 10">
            <a:extLst>
              <a:ext uri="{FF2B5EF4-FFF2-40B4-BE49-F238E27FC236}">
                <a16:creationId xmlns:a16="http://schemas.microsoft.com/office/drawing/2014/main" id="{60412701-0D6A-B8B4-3E5B-55256F3CB7F2}"/>
              </a:ext>
            </a:extLst>
          </p:cNvPr>
          <p:cNvSpPr/>
          <p:nvPr/>
        </p:nvSpPr>
        <p:spPr>
          <a:xfrm>
            <a:off x="2023353" y="1089009"/>
            <a:ext cx="1524000" cy="25635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INTERPRETER</a:t>
            </a:r>
          </a:p>
        </p:txBody>
      </p:sp>
      <p:grpSp>
        <p:nvGrpSpPr>
          <p:cNvPr id="12" name="Group 11">
            <a:extLst>
              <a:ext uri="{FF2B5EF4-FFF2-40B4-BE49-F238E27FC236}">
                <a16:creationId xmlns:a16="http://schemas.microsoft.com/office/drawing/2014/main" id="{AD5024AD-1A4C-582D-0969-33BF0EFF3904}"/>
              </a:ext>
            </a:extLst>
          </p:cNvPr>
          <p:cNvGrpSpPr/>
          <p:nvPr/>
        </p:nvGrpSpPr>
        <p:grpSpPr>
          <a:xfrm>
            <a:off x="3715967" y="2125363"/>
            <a:ext cx="1342142" cy="994608"/>
            <a:chOff x="3715967" y="2125363"/>
            <a:chExt cx="1342142" cy="994608"/>
          </a:xfrm>
        </p:grpSpPr>
        <p:cxnSp>
          <p:nvCxnSpPr>
            <p:cNvPr id="16" name="Straight Arrow Connector 15">
              <a:extLst>
                <a:ext uri="{FF2B5EF4-FFF2-40B4-BE49-F238E27FC236}">
                  <a16:creationId xmlns:a16="http://schemas.microsoft.com/office/drawing/2014/main" id="{194A884A-6C0C-6A0D-971A-8B00536B9274}"/>
                </a:ext>
              </a:extLst>
            </p:cNvPr>
            <p:cNvCxnSpPr>
              <a:cxnSpLocks/>
              <a:stCxn id="10" idx="3"/>
              <a:endCxn id="15" idx="1"/>
            </p:cNvCxnSpPr>
            <p:nvPr/>
          </p:nvCxnSpPr>
          <p:spPr>
            <a:xfrm flipV="1">
              <a:off x="3715967" y="2582563"/>
              <a:ext cx="427742" cy="179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2E426F5-47CC-87EF-D78B-A009E11B6A18}"/>
                </a:ext>
              </a:extLst>
            </p:cNvPr>
            <p:cNvGrpSpPr/>
            <p:nvPr/>
          </p:nvGrpSpPr>
          <p:grpSpPr>
            <a:xfrm>
              <a:off x="4083720" y="2125363"/>
              <a:ext cx="974389" cy="994608"/>
              <a:chOff x="3965917" y="2125364"/>
              <a:chExt cx="974389" cy="994608"/>
            </a:xfrm>
          </p:grpSpPr>
          <p:pic>
            <p:nvPicPr>
              <p:cNvPr id="15" name="Graphic 14" descr="Morse Code with solid fill">
                <a:extLst>
                  <a:ext uri="{FF2B5EF4-FFF2-40B4-BE49-F238E27FC236}">
                    <a16:creationId xmlns:a16="http://schemas.microsoft.com/office/drawing/2014/main" id="{DDC36ACB-573D-4B63-E4B6-74DFF36CA7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5906" y="2125364"/>
                <a:ext cx="914400" cy="914400"/>
              </a:xfrm>
              <a:prstGeom prst="rect">
                <a:avLst/>
              </a:prstGeom>
            </p:spPr>
          </p:pic>
          <p:sp>
            <p:nvSpPr>
              <p:cNvPr id="20" name="TextBox 19">
                <a:extLst>
                  <a:ext uri="{FF2B5EF4-FFF2-40B4-BE49-F238E27FC236}">
                    <a16:creationId xmlns:a16="http://schemas.microsoft.com/office/drawing/2014/main" id="{FE4AF057-1BAE-FD62-9E67-572A0B33E555}"/>
                  </a:ext>
                </a:extLst>
              </p:cNvPr>
              <p:cNvSpPr txBox="1"/>
              <p:nvPr/>
            </p:nvSpPr>
            <p:spPr>
              <a:xfrm>
                <a:off x="3965917" y="2889140"/>
                <a:ext cx="974389" cy="230832"/>
              </a:xfrm>
              <a:prstGeom prst="rect">
                <a:avLst/>
              </a:prstGeom>
              <a:no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p>
            </p:txBody>
          </p:sp>
        </p:grpSp>
      </p:grpSp>
      <p:grpSp>
        <p:nvGrpSpPr>
          <p:cNvPr id="28" name="Group 27">
            <a:extLst>
              <a:ext uri="{FF2B5EF4-FFF2-40B4-BE49-F238E27FC236}">
                <a16:creationId xmlns:a16="http://schemas.microsoft.com/office/drawing/2014/main" id="{6E85E537-C71D-F565-9FD5-9BE80BFAF5AC}"/>
              </a:ext>
            </a:extLst>
          </p:cNvPr>
          <p:cNvGrpSpPr/>
          <p:nvPr/>
        </p:nvGrpSpPr>
        <p:grpSpPr>
          <a:xfrm>
            <a:off x="7723621" y="2112850"/>
            <a:ext cx="974389" cy="1125321"/>
            <a:chOff x="7725381" y="2019903"/>
            <a:chExt cx="974389" cy="1125321"/>
          </a:xfrm>
          <a:solidFill>
            <a:schemeClr val="tx1"/>
          </a:solidFill>
        </p:grpSpPr>
        <p:grpSp>
          <p:nvGrpSpPr>
            <p:cNvPr id="22" name="Group 21">
              <a:extLst>
                <a:ext uri="{FF2B5EF4-FFF2-40B4-BE49-F238E27FC236}">
                  <a16:creationId xmlns:a16="http://schemas.microsoft.com/office/drawing/2014/main" id="{5BC15825-C426-5CB8-A228-2DECF8CE962D}"/>
                </a:ext>
              </a:extLst>
            </p:cNvPr>
            <p:cNvGrpSpPr/>
            <p:nvPr/>
          </p:nvGrpSpPr>
          <p:grpSpPr>
            <a:xfrm>
              <a:off x="7725381" y="2019903"/>
              <a:ext cx="974389" cy="1125321"/>
              <a:chOff x="597644" y="2114550"/>
              <a:chExt cx="974389" cy="1125321"/>
            </a:xfrm>
            <a:grpFill/>
          </p:grpSpPr>
          <p:sp>
            <p:nvSpPr>
              <p:cNvPr id="23" name="TextBox 22">
                <a:extLst>
                  <a:ext uri="{FF2B5EF4-FFF2-40B4-BE49-F238E27FC236}">
                    <a16:creationId xmlns:a16="http://schemas.microsoft.com/office/drawing/2014/main" id="{D7CFA27C-5CB0-FBF4-5279-8DE5DB7DEE8B}"/>
                  </a:ext>
                </a:extLst>
              </p:cNvPr>
              <p:cNvSpPr txBox="1"/>
              <p:nvPr/>
            </p:nvSpPr>
            <p:spPr>
              <a:xfrm>
                <a:off x="597644" y="3009039"/>
                <a:ext cx="974389" cy="230832"/>
              </a:xfrm>
              <a:prstGeom prst="rect">
                <a:avLst/>
              </a:prstGeom>
              <a:grp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Machine Code</a:t>
                </a:r>
              </a:p>
            </p:txBody>
          </p:sp>
          <p:pic>
            <p:nvPicPr>
              <p:cNvPr id="24" name="Graphic 23" descr="Document with solid fill">
                <a:extLst>
                  <a:ext uri="{FF2B5EF4-FFF2-40B4-BE49-F238E27FC236}">
                    <a16:creationId xmlns:a16="http://schemas.microsoft.com/office/drawing/2014/main" id="{D0F03055-84D5-DFCC-C479-1073BD771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pic>
          <p:nvPicPr>
            <p:cNvPr id="25" name="Graphic 24" descr="Gears with solid fill">
              <a:extLst>
                <a:ext uri="{FF2B5EF4-FFF2-40B4-BE49-F238E27FC236}">
                  <a16:creationId xmlns:a16="http://schemas.microsoft.com/office/drawing/2014/main" id="{63313D6E-A9DA-B9F2-77D6-BA4492AA3A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9981" y="2154900"/>
              <a:ext cx="208134" cy="212543"/>
            </a:xfrm>
            <a:prstGeom prst="rect">
              <a:avLst/>
            </a:prstGeom>
          </p:spPr>
        </p:pic>
      </p:grpSp>
      <p:cxnSp>
        <p:nvCxnSpPr>
          <p:cNvPr id="26" name="Straight Arrow Connector 25">
            <a:extLst>
              <a:ext uri="{FF2B5EF4-FFF2-40B4-BE49-F238E27FC236}">
                <a16:creationId xmlns:a16="http://schemas.microsoft.com/office/drawing/2014/main" id="{16BC8766-8400-FE1C-8431-F2AE47A94EB9}"/>
              </a:ext>
            </a:extLst>
          </p:cNvPr>
          <p:cNvCxnSpPr>
            <a:cxnSpLocks/>
          </p:cNvCxnSpPr>
          <p:nvPr/>
        </p:nvCxnSpPr>
        <p:spPr>
          <a:xfrm>
            <a:off x="7123985" y="2673811"/>
            <a:ext cx="641789" cy="817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4C593F-9391-FCE6-29C1-BFB3BF36DDED}"/>
              </a:ext>
            </a:extLst>
          </p:cNvPr>
          <p:cNvSpPr txBox="1"/>
          <p:nvPr/>
        </p:nvSpPr>
        <p:spPr>
          <a:xfrm>
            <a:off x="2410879" y="2904528"/>
            <a:ext cx="1031052" cy="430887"/>
          </a:xfrm>
          <a:prstGeom prst="rect">
            <a:avLst/>
          </a:prstGeom>
          <a:solidFill>
            <a:srgbClr val="55BE99"/>
          </a:solidFill>
        </p:spPr>
        <p:txBody>
          <a:bodyPr wrap="none" rtlCol="0">
            <a:spAutoFit/>
          </a:bodyPr>
          <a:lstStyle/>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Just-In-Time</a:t>
            </a:r>
          </a:p>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Compiler</a:t>
            </a:r>
          </a:p>
        </p:txBody>
      </p:sp>
      <p:sp>
        <p:nvSpPr>
          <p:cNvPr id="21" name="Rectangle 20">
            <a:extLst>
              <a:ext uri="{FF2B5EF4-FFF2-40B4-BE49-F238E27FC236}">
                <a16:creationId xmlns:a16="http://schemas.microsoft.com/office/drawing/2014/main" id="{044E3B5E-EC74-0CB9-0701-2954AB12BE0D}"/>
              </a:ext>
            </a:extLst>
          </p:cNvPr>
          <p:cNvSpPr/>
          <p:nvPr/>
        </p:nvSpPr>
        <p:spPr>
          <a:xfrm>
            <a:off x="5428638" y="1498825"/>
            <a:ext cx="1579124" cy="2142450"/>
          </a:xfrm>
          <a:prstGeom prst="rect">
            <a:avLst/>
          </a:prstGeom>
          <a:solidFill>
            <a:schemeClr val="accent1">
              <a:lumMod val="75000"/>
              <a:alpha val="32000"/>
            </a:schemeClr>
          </a:solid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CONVERT BYTECODE TO MACHINE CODE</a:t>
            </a:r>
          </a:p>
        </p:txBody>
      </p:sp>
      <p:cxnSp>
        <p:nvCxnSpPr>
          <p:cNvPr id="27" name="Straight Arrow Connector 26">
            <a:extLst>
              <a:ext uri="{FF2B5EF4-FFF2-40B4-BE49-F238E27FC236}">
                <a16:creationId xmlns:a16="http://schemas.microsoft.com/office/drawing/2014/main" id="{C05881B5-0F40-63DB-901B-FEEEA8020012}"/>
              </a:ext>
            </a:extLst>
          </p:cNvPr>
          <p:cNvCxnSpPr>
            <a:cxnSpLocks/>
            <a:stCxn id="15" idx="3"/>
          </p:cNvCxnSpPr>
          <p:nvPr/>
        </p:nvCxnSpPr>
        <p:spPr>
          <a:xfrm>
            <a:off x="5058109" y="2582563"/>
            <a:ext cx="359730" cy="1"/>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673A886-5890-FAE8-4C26-2BF0F8705CB2}"/>
              </a:ext>
            </a:extLst>
          </p:cNvPr>
          <p:cNvGrpSpPr/>
          <p:nvPr/>
        </p:nvGrpSpPr>
        <p:grpSpPr>
          <a:xfrm>
            <a:off x="3432044" y="3119971"/>
            <a:ext cx="2150209" cy="1838876"/>
            <a:chOff x="3432044" y="3119971"/>
            <a:chExt cx="2150209" cy="1838876"/>
          </a:xfrm>
        </p:grpSpPr>
        <p:sp>
          <p:nvSpPr>
            <p:cNvPr id="30" name="TextBox 29">
              <a:extLst>
                <a:ext uri="{FF2B5EF4-FFF2-40B4-BE49-F238E27FC236}">
                  <a16:creationId xmlns:a16="http://schemas.microsoft.com/office/drawing/2014/main" id="{E444C541-BB5B-3385-1972-AA7BDABB2895}"/>
                </a:ext>
              </a:extLst>
            </p:cNvPr>
            <p:cNvSpPr txBox="1"/>
            <p:nvPr/>
          </p:nvSpPr>
          <p:spPr>
            <a:xfrm>
              <a:off x="3432044" y="4220183"/>
              <a:ext cx="2150209" cy="738664"/>
            </a:xfrm>
            <a:prstGeom prst="rect">
              <a:avLst/>
            </a:prstGeom>
            <a:noFill/>
          </p:spPr>
          <p:txBody>
            <a:bodyPr wrap="square" rtlCol="0">
              <a:spAutoFit/>
            </a:bodyPr>
            <a:lstStyle/>
            <a:p>
              <a:pPr algn="ctr"/>
              <a:r>
                <a:rPr lang="en-US" dirty="0">
                  <a:solidFill>
                    <a:schemeClr val="tx1"/>
                  </a:solidFill>
                  <a:latin typeface="Chalkduster" panose="03050602040202020205" pitchFamily="66" charset="77"/>
                  <a:ea typeface="Open Sans" panose="020B0606030504020204" pitchFamily="34" charset="0"/>
                  <a:cs typeface="Open Sans" panose="020B0606030504020204" pitchFamily="34" charset="0"/>
                </a:rPr>
                <a:t>Highly optimized intermediate edition</a:t>
              </a:r>
            </a:p>
          </p:txBody>
        </p:sp>
        <p:cxnSp>
          <p:nvCxnSpPr>
            <p:cNvPr id="31" name="Straight Arrow Connector 30">
              <a:extLst>
                <a:ext uri="{FF2B5EF4-FFF2-40B4-BE49-F238E27FC236}">
                  <a16:creationId xmlns:a16="http://schemas.microsoft.com/office/drawing/2014/main" id="{09CC444C-486C-97D6-A630-320DEF6293C3}"/>
                </a:ext>
              </a:extLst>
            </p:cNvPr>
            <p:cNvCxnSpPr>
              <a:cxnSpLocks/>
              <a:stCxn id="30" idx="0"/>
            </p:cNvCxnSpPr>
            <p:nvPr/>
          </p:nvCxnSpPr>
          <p:spPr>
            <a:xfrm flipV="1">
              <a:off x="4507149" y="3119971"/>
              <a:ext cx="0" cy="1100212"/>
            </a:xfrm>
            <a:prstGeom prst="straightConnector1">
              <a:avLst/>
            </a:prstGeom>
            <a:ln w="25400" cap="rnd">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6994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1"/>
          <p:cNvSpPr txBox="1"/>
          <p:nvPr/>
        </p:nvSpPr>
        <p:spPr>
          <a:xfrm>
            <a:off x="0" y="1993368"/>
            <a:ext cx="9144000" cy="1156764"/>
          </a:xfrm>
          <a:prstGeom prst="rect">
            <a:avLst/>
          </a:prstGeom>
          <a:noFill/>
          <a:ln>
            <a:noFill/>
          </a:ln>
        </p:spPr>
        <p:txBody>
          <a:bodyPr spcFirstLastPara="1" wrap="square" lIns="91425" tIns="91425" rIns="91425" bIns="91425" anchor="ctr" anchorCtr="0">
            <a:noAutofit/>
          </a:bodyPr>
          <a:lstStyle/>
          <a:p>
            <a:pPr algn="ctr"/>
            <a:r>
              <a:rPr lang="en-GB" sz="3500">
                <a:solidFill>
                  <a:schemeClr val="tx1"/>
                </a:solidFill>
                <a:latin typeface="Open Sans SemiBold"/>
                <a:ea typeface="Open Sans Semibold"/>
              </a:rPr>
              <a:t>Introduction to Computer Programming</a:t>
            </a:r>
            <a:endParaRPr lang="en-US">
              <a:solidFill>
                <a:schemeClr val="tx1"/>
              </a:solidFill>
              <a:latin typeface="Open Sans SemiBold"/>
            </a:endParaRPr>
          </a:p>
        </p:txBody>
      </p:sp>
    </p:spTree>
    <p:extLst>
      <p:ext uri="{BB962C8B-B14F-4D97-AF65-F5344CB8AC3E}">
        <p14:creationId xmlns:p14="http://schemas.microsoft.com/office/powerpoint/2010/main" val="74293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Python</a:t>
            </a:r>
          </a:p>
        </p:txBody>
      </p:sp>
      <p:grpSp>
        <p:nvGrpSpPr>
          <p:cNvPr id="6" name="Group 5">
            <a:extLst>
              <a:ext uri="{FF2B5EF4-FFF2-40B4-BE49-F238E27FC236}">
                <a16:creationId xmlns:a16="http://schemas.microsoft.com/office/drawing/2014/main" id="{61A8C54F-A3E8-7872-F76C-CD69F6BBA5A6}"/>
              </a:ext>
            </a:extLst>
          </p:cNvPr>
          <p:cNvGrpSpPr/>
          <p:nvPr/>
        </p:nvGrpSpPr>
        <p:grpSpPr>
          <a:xfrm>
            <a:off x="913636" y="1259517"/>
            <a:ext cx="7316728" cy="1641844"/>
            <a:chOff x="913636" y="929906"/>
            <a:chExt cx="7316728" cy="1641844"/>
          </a:xfrm>
        </p:grpSpPr>
        <p:sp>
          <p:nvSpPr>
            <p:cNvPr id="2" name="Rectangle: Rounded Corners 1">
              <a:extLst>
                <a:ext uri="{FF2B5EF4-FFF2-40B4-BE49-F238E27FC236}">
                  <a16:creationId xmlns:a16="http://schemas.microsoft.com/office/drawing/2014/main" id="{421CF423-2BD0-62A5-A9D3-61B874EB0490}"/>
                </a:ext>
              </a:extLst>
            </p:cNvPr>
            <p:cNvSpPr/>
            <p:nvPr/>
          </p:nvSpPr>
          <p:spPr>
            <a:xfrm>
              <a:off x="913636" y="929906"/>
              <a:ext cx="7316728" cy="73940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In Python, a virtual machine is integrated into the execution environment.​</a:t>
              </a:r>
            </a:p>
          </p:txBody>
        </p:sp>
        <p:sp>
          <p:nvSpPr>
            <p:cNvPr id="3" name="Rectangle: Rounded Corners 2">
              <a:extLst>
                <a:ext uri="{FF2B5EF4-FFF2-40B4-BE49-F238E27FC236}">
                  <a16:creationId xmlns:a16="http://schemas.microsoft.com/office/drawing/2014/main" id="{30FB8CE9-4D49-BC02-2966-AE7ED9A6120B}"/>
                </a:ext>
              </a:extLst>
            </p:cNvPr>
            <p:cNvSpPr/>
            <p:nvPr/>
          </p:nvSpPr>
          <p:spPr>
            <a:xfrm>
              <a:off x="913636" y="183234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A virtual machine is essentially a software component that simulates a uniform execution environment, and it takes the bytecode, implements platform specific optimizations, and finally executes it on the processor. ​</a:t>
              </a:r>
            </a:p>
          </p:txBody>
        </p:sp>
      </p:grpSp>
      <p:pic>
        <p:nvPicPr>
          <p:cNvPr id="4" name="Picture 2" descr="The Python Logo | Python Software Foundation">
            <a:extLst>
              <a:ext uri="{FF2B5EF4-FFF2-40B4-BE49-F238E27FC236}">
                <a16:creationId xmlns:a16="http://schemas.microsoft.com/office/drawing/2014/main" id="{DE0B9E65-446F-5F15-847C-F283C9A81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010" y="4214256"/>
            <a:ext cx="1828800" cy="75395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29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Inside an Interpreter | Python</a:t>
            </a:r>
            <a:endPar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 name="Group 5">
            <a:extLst>
              <a:ext uri="{FF2B5EF4-FFF2-40B4-BE49-F238E27FC236}">
                <a16:creationId xmlns:a16="http://schemas.microsoft.com/office/drawing/2014/main" id="{98194F32-DB4C-D1FA-035C-B3B523A43D52}"/>
              </a:ext>
            </a:extLst>
          </p:cNvPr>
          <p:cNvGrpSpPr/>
          <p:nvPr/>
        </p:nvGrpSpPr>
        <p:grpSpPr>
          <a:xfrm>
            <a:off x="189084" y="2112850"/>
            <a:ext cx="1036601" cy="1125321"/>
            <a:chOff x="597644" y="2114550"/>
            <a:chExt cx="1036601" cy="1125321"/>
          </a:xfrm>
          <a:solidFill>
            <a:schemeClr val="tx1"/>
          </a:solidFill>
        </p:grpSpPr>
        <p:sp>
          <p:nvSpPr>
            <p:cNvPr id="4" name="TextBox 3">
              <a:extLst>
                <a:ext uri="{FF2B5EF4-FFF2-40B4-BE49-F238E27FC236}">
                  <a16:creationId xmlns:a16="http://schemas.microsoft.com/office/drawing/2014/main" id="{CDFACCBD-0665-0C94-C5A9-33CE6DC83B6B}"/>
                </a:ext>
              </a:extLst>
            </p:cNvPr>
            <p:cNvSpPr txBox="1"/>
            <p:nvPr/>
          </p:nvSpPr>
          <p:spPr>
            <a:xfrm>
              <a:off x="597644" y="3009039"/>
              <a:ext cx="1036601" cy="230832"/>
            </a:xfrm>
            <a:prstGeom prst="rect">
              <a:avLst/>
            </a:prstGeom>
            <a:grpFill/>
          </p:spPr>
          <p:txBody>
            <a:bodyPr wrap="square" rtlCol="0">
              <a:spAutoFit/>
            </a:bodyPr>
            <a:lstStyle/>
            <a:p>
              <a:pPr algn="ctr"/>
              <a:r>
                <a:rPr lang="en-US" sz="9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SourceCode.py</a:t>
              </a:r>
              <a:endPar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descr="Document with solid fill">
              <a:extLst>
                <a:ext uri="{FF2B5EF4-FFF2-40B4-BE49-F238E27FC236}">
                  <a16:creationId xmlns:a16="http://schemas.microsoft.com/office/drawing/2014/main" id="{071AD77D-D7FA-78C5-3C86-CDEC921BF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sp>
        <p:nvSpPr>
          <p:cNvPr id="3" name="Rectangle 2">
            <a:extLst>
              <a:ext uri="{FF2B5EF4-FFF2-40B4-BE49-F238E27FC236}">
                <a16:creationId xmlns:a16="http://schemas.microsoft.com/office/drawing/2014/main" id="{194E36DA-ABDF-43AC-2AA4-59FDAAA5AAC0}"/>
              </a:ext>
            </a:extLst>
          </p:cNvPr>
          <p:cNvSpPr/>
          <p:nvPr/>
        </p:nvSpPr>
        <p:spPr>
          <a:xfrm>
            <a:off x="2023353" y="1346065"/>
            <a:ext cx="6472136" cy="2451370"/>
          </a:xfrm>
          <a:prstGeom prst="rect">
            <a:avLst/>
          </a:prstGeom>
          <a:solidFill>
            <a:schemeClr val="accent4">
              <a:lumMod val="75000"/>
              <a:alpha val="8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a:extLst>
              <a:ext uri="{FF2B5EF4-FFF2-40B4-BE49-F238E27FC236}">
                <a16:creationId xmlns:a16="http://schemas.microsoft.com/office/drawing/2014/main" id="{08CB4187-6E5A-0174-405A-17FC4BF8D441}"/>
              </a:ext>
            </a:extLst>
          </p:cNvPr>
          <p:cNvCxnSpPr>
            <a:cxnSpLocks/>
            <a:stCxn id="5" idx="3"/>
            <a:endCxn id="3" idx="1"/>
          </p:cNvCxnSpPr>
          <p:nvPr/>
        </p:nvCxnSpPr>
        <p:spPr>
          <a:xfrm>
            <a:off x="1145637" y="2570050"/>
            <a:ext cx="877716" cy="170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CAB36B-BEC9-5B85-CEBA-143C71D35FED}"/>
              </a:ext>
            </a:extLst>
          </p:cNvPr>
          <p:cNvSpPr/>
          <p:nvPr/>
        </p:nvSpPr>
        <p:spPr>
          <a:xfrm>
            <a:off x="2136843" y="1513135"/>
            <a:ext cx="1579124" cy="2142450"/>
          </a:xfrm>
          <a:prstGeom prst="rect">
            <a:avLst/>
          </a:prstGeom>
          <a:solidFill>
            <a:schemeClr val="accent5">
              <a:lumMod val="5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COMPILER</a:t>
            </a:r>
          </a:p>
        </p:txBody>
      </p:sp>
      <p:sp>
        <p:nvSpPr>
          <p:cNvPr id="11" name="Rectangle 10">
            <a:extLst>
              <a:ext uri="{FF2B5EF4-FFF2-40B4-BE49-F238E27FC236}">
                <a16:creationId xmlns:a16="http://schemas.microsoft.com/office/drawing/2014/main" id="{60412701-0D6A-B8B4-3E5B-55256F3CB7F2}"/>
              </a:ext>
            </a:extLst>
          </p:cNvPr>
          <p:cNvSpPr/>
          <p:nvPr/>
        </p:nvSpPr>
        <p:spPr>
          <a:xfrm>
            <a:off x="2023352" y="1089009"/>
            <a:ext cx="2230877" cy="25635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PYTHON INTERPRETER</a:t>
            </a:r>
          </a:p>
        </p:txBody>
      </p:sp>
      <p:grpSp>
        <p:nvGrpSpPr>
          <p:cNvPr id="12" name="Group 11">
            <a:extLst>
              <a:ext uri="{FF2B5EF4-FFF2-40B4-BE49-F238E27FC236}">
                <a16:creationId xmlns:a16="http://schemas.microsoft.com/office/drawing/2014/main" id="{AD5024AD-1A4C-582D-0969-33BF0EFF3904}"/>
              </a:ext>
            </a:extLst>
          </p:cNvPr>
          <p:cNvGrpSpPr/>
          <p:nvPr/>
        </p:nvGrpSpPr>
        <p:grpSpPr>
          <a:xfrm>
            <a:off x="3715967" y="2125363"/>
            <a:ext cx="1342142" cy="994608"/>
            <a:chOff x="3715967" y="2125363"/>
            <a:chExt cx="1342142" cy="994608"/>
          </a:xfrm>
        </p:grpSpPr>
        <p:cxnSp>
          <p:nvCxnSpPr>
            <p:cNvPr id="16" name="Straight Arrow Connector 15">
              <a:extLst>
                <a:ext uri="{FF2B5EF4-FFF2-40B4-BE49-F238E27FC236}">
                  <a16:creationId xmlns:a16="http://schemas.microsoft.com/office/drawing/2014/main" id="{194A884A-6C0C-6A0D-971A-8B00536B9274}"/>
                </a:ext>
              </a:extLst>
            </p:cNvPr>
            <p:cNvCxnSpPr>
              <a:cxnSpLocks/>
              <a:stCxn id="10" idx="3"/>
              <a:endCxn id="15" idx="1"/>
            </p:cNvCxnSpPr>
            <p:nvPr/>
          </p:nvCxnSpPr>
          <p:spPr>
            <a:xfrm flipV="1">
              <a:off x="3715967" y="2582563"/>
              <a:ext cx="427742" cy="179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2E426F5-47CC-87EF-D78B-A009E11B6A18}"/>
                </a:ext>
              </a:extLst>
            </p:cNvPr>
            <p:cNvGrpSpPr/>
            <p:nvPr/>
          </p:nvGrpSpPr>
          <p:grpSpPr>
            <a:xfrm>
              <a:off x="4083720" y="2125363"/>
              <a:ext cx="974389" cy="994608"/>
              <a:chOff x="3965917" y="2125364"/>
              <a:chExt cx="974389" cy="994608"/>
            </a:xfrm>
          </p:grpSpPr>
          <p:pic>
            <p:nvPicPr>
              <p:cNvPr id="15" name="Graphic 14" descr="Morse Code with solid fill">
                <a:extLst>
                  <a:ext uri="{FF2B5EF4-FFF2-40B4-BE49-F238E27FC236}">
                    <a16:creationId xmlns:a16="http://schemas.microsoft.com/office/drawing/2014/main" id="{DDC36ACB-573D-4B63-E4B6-74DFF36CA7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5906" y="2125364"/>
                <a:ext cx="914400" cy="914400"/>
              </a:xfrm>
              <a:prstGeom prst="rect">
                <a:avLst/>
              </a:prstGeom>
            </p:spPr>
          </p:pic>
          <p:sp>
            <p:nvSpPr>
              <p:cNvPr id="20" name="TextBox 19">
                <a:extLst>
                  <a:ext uri="{FF2B5EF4-FFF2-40B4-BE49-F238E27FC236}">
                    <a16:creationId xmlns:a16="http://schemas.microsoft.com/office/drawing/2014/main" id="{FE4AF057-1BAE-FD62-9E67-572A0B33E555}"/>
                  </a:ext>
                </a:extLst>
              </p:cNvPr>
              <p:cNvSpPr txBox="1"/>
              <p:nvPr/>
            </p:nvSpPr>
            <p:spPr>
              <a:xfrm>
                <a:off x="3965917" y="2889140"/>
                <a:ext cx="974389" cy="230832"/>
              </a:xfrm>
              <a:prstGeom prst="rect">
                <a:avLst/>
              </a:prstGeom>
              <a:no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p>
            </p:txBody>
          </p:sp>
        </p:grpSp>
      </p:grpSp>
      <p:sp>
        <p:nvSpPr>
          <p:cNvPr id="21" name="Rectangle 20">
            <a:extLst>
              <a:ext uri="{FF2B5EF4-FFF2-40B4-BE49-F238E27FC236}">
                <a16:creationId xmlns:a16="http://schemas.microsoft.com/office/drawing/2014/main" id="{044E3B5E-EC74-0CB9-0701-2954AB12BE0D}"/>
              </a:ext>
            </a:extLst>
          </p:cNvPr>
          <p:cNvSpPr/>
          <p:nvPr/>
        </p:nvSpPr>
        <p:spPr>
          <a:xfrm>
            <a:off x="5428638" y="1498825"/>
            <a:ext cx="2904724" cy="2142450"/>
          </a:xfrm>
          <a:prstGeom prst="rect">
            <a:avLst/>
          </a:prstGeom>
          <a:solidFill>
            <a:srgbClr val="0070C0">
              <a:alpha val="32000"/>
            </a:srgbClr>
          </a:solidFill>
          <a:ln w="127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PYTHON VIRTUAL MACHINE</a:t>
            </a:r>
          </a:p>
        </p:txBody>
      </p:sp>
      <p:grpSp>
        <p:nvGrpSpPr>
          <p:cNvPr id="9" name="Group 8">
            <a:extLst>
              <a:ext uri="{FF2B5EF4-FFF2-40B4-BE49-F238E27FC236}">
                <a16:creationId xmlns:a16="http://schemas.microsoft.com/office/drawing/2014/main" id="{00D45738-647D-1519-4F93-378849E18451}"/>
              </a:ext>
            </a:extLst>
          </p:cNvPr>
          <p:cNvGrpSpPr/>
          <p:nvPr/>
        </p:nvGrpSpPr>
        <p:grpSpPr>
          <a:xfrm>
            <a:off x="6423707" y="1604561"/>
            <a:ext cx="914585" cy="639191"/>
            <a:chOff x="6371078" y="1513770"/>
            <a:chExt cx="914585" cy="639191"/>
          </a:xfrm>
        </p:grpSpPr>
        <p:grpSp>
          <p:nvGrpSpPr>
            <p:cNvPr id="22" name="Group 21">
              <a:extLst>
                <a:ext uri="{FF2B5EF4-FFF2-40B4-BE49-F238E27FC236}">
                  <a16:creationId xmlns:a16="http://schemas.microsoft.com/office/drawing/2014/main" id="{5BC15825-C426-5CB8-A228-2DECF8CE962D}"/>
                </a:ext>
              </a:extLst>
            </p:cNvPr>
            <p:cNvGrpSpPr/>
            <p:nvPr/>
          </p:nvGrpSpPr>
          <p:grpSpPr>
            <a:xfrm>
              <a:off x="6371078" y="1513770"/>
              <a:ext cx="914585" cy="639191"/>
              <a:chOff x="144300" y="2114550"/>
              <a:chExt cx="1905388" cy="1331646"/>
            </a:xfrm>
          </p:grpSpPr>
          <p:sp>
            <p:nvSpPr>
              <p:cNvPr id="23" name="TextBox 22">
                <a:extLst>
                  <a:ext uri="{FF2B5EF4-FFF2-40B4-BE49-F238E27FC236}">
                    <a16:creationId xmlns:a16="http://schemas.microsoft.com/office/drawing/2014/main" id="{D7CFA27C-5CB0-FBF4-5279-8DE5DB7DEE8B}"/>
                  </a:ext>
                </a:extLst>
              </p:cNvPr>
              <p:cNvSpPr txBox="1"/>
              <p:nvPr/>
            </p:nvSpPr>
            <p:spPr>
              <a:xfrm>
                <a:off x="144300" y="3029415"/>
                <a:ext cx="1905388" cy="416781"/>
              </a:xfrm>
              <a:prstGeom prst="rect">
                <a:avLst/>
              </a:prstGeom>
              <a:noFill/>
            </p:spPr>
            <p:txBody>
              <a:bodyPr wrap="square" rtlCol="0">
                <a:spAutoFit/>
              </a:bodyPr>
              <a:lstStyle/>
              <a:p>
                <a:pPr algn="ctr"/>
                <a:r>
                  <a:rPr lang="en-US" sz="700" dirty="0">
                    <a:solidFill>
                      <a:schemeClr val="bg1"/>
                    </a:solidFill>
                    <a:latin typeface="Open Sans" panose="020B0606030504020204" pitchFamily="34" charset="0"/>
                    <a:ea typeface="Open Sans" panose="020B0606030504020204" pitchFamily="34" charset="0"/>
                    <a:cs typeface="Open Sans" panose="020B0606030504020204" pitchFamily="34" charset="0"/>
                  </a:rPr>
                  <a:t>Machine Code</a:t>
                </a:r>
              </a:p>
            </p:txBody>
          </p:sp>
          <p:pic>
            <p:nvPicPr>
              <p:cNvPr id="24" name="Graphic 23" descr="Document with solid fill">
                <a:extLst>
                  <a:ext uri="{FF2B5EF4-FFF2-40B4-BE49-F238E27FC236}">
                    <a16:creationId xmlns:a16="http://schemas.microsoft.com/office/drawing/2014/main" id="{D0F03055-84D5-DFCC-C479-1073BD7718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797" y="2114550"/>
                <a:ext cx="914400" cy="914400"/>
              </a:xfrm>
              <a:prstGeom prst="rect">
                <a:avLst/>
              </a:prstGeom>
            </p:spPr>
          </p:pic>
        </p:grpSp>
        <p:pic>
          <p:nvPicPr>
            <p:cNvPr id="25" name="Graphic 24" descr="Gears with solid fill">
              <a:extLst>
                <a:ext uri="{FF2B5EF4-FFF2-40B4-BE49-F238E27FC236}">
                  <a16:creationId xmlns:a16="http://schemas.microsoft.com/office/drawing/2014/main" id="{63313D6E-A9DA-B9F2-77D6-BA4492AA3A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0491" y="1578569"/>
              <a:ext cx="99904" cy="102021"/>
            </a:xfrm>
            <a:prstGeom prst="rect">
              <a:avLst/>
            </a:prstGeom>
          </p:spPr>
        </p:pic>
      </p:grpSp>
      <p:sp>
        <p:nvSpPr>
          <p:cNvPr id="19" name="TextBox 18">
            <a:extLst>
              <a:ext uri="{FF2B5EF4-FFF2-40B4-BE49-F238E27FC236}">
                <a16:creationId xmlns:a16="http://schemas.microsoft.com/office/drawing/2014/main" id="{394C593F-9391-FCE6-29C1-BFB3BF36DDED}"/>
              </a:ext>
            </a:extLst>
          </p:cNvPr>
          <p:cNvSpPr txBox="1"/>
          <p:nvPr/>
        </p:nvSpPr>
        <p:spPr>
          <a:xfrm>
            <a:off x="2410879" y="2904528"/>
            <a:ext cx="1031052" cy="430887"/>
          </a:xfrm>
          <a:prstGeom prst="rect">
            <a:avLst/>
          </a:prstGeom>
          <a:solidFill>
            <a:srgbClr val="55BE99"/>
          </a:solidFill>
        </p:spPr>
        <p:txBody>
          <a:bodyPr wrap="none" rtlCol="0">
            <a:spAutoFit/>
          </a:bodyPr>
          <a:lstStyle/>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Just-In-Time</a:t>
            </a:r>
          </a:p>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Compiler</a:t>
            </a:r>
          </a:p>
        </p:txBody>
      </p:sp>
      <p:cxnSp>
        <p:nvCxnSpPr>
          <p:cNvPr id="27" name="Straight Arrow Connector 26">
            <a:extLst>
              <a:ext uri="{FF2B5EF4-FFF2-40B4-BE49-F238E27FC236}">
                <a16:creationId xmlns:a16="http://schemas.microsoft.com/office/drawing/2014/main" id="{C05881B5-0F40-63DB-901B-FEEEA8020012}"/>
              </a:ext>
            </a:extLst>
          </p:cNvPr>
          <p:cNvCxnSpPr>
            <a:cxnSpLocks/>
            <a:stCxn id="15" idx="3"/>
          </p:cNvCxnSpPr>
          <p:nvPr/>
        </p:nvCxnSpPr>
        <p:spPr>
          <a:xfrm>
            <a:off x="5058109" y="2582563"/>
            <a:ext cx="359730" cy="1"/>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8" descr="The Python Logo | Python Software Foundation">
            <a:extLst>
              <a:ext uri="{FF2B5EF4-FFF2-40B4-BE49-F238E27FC236}">
                <a16:creationId xmlns:a16="http://schemas.microsoft.com/office/drawing/2014/main" id="{D349AEF7-8544-5DF9-350D-08905CBB461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992" t="10106" r="9923" b="23292"/>
          <a:stretch/>
        </p:blipFill>
        <p:spPr bwMode="auto">
          <a:xfrm>
            <a:off x="387755" y="1985629"/>
            <a:ext cx="601363" cy="1710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2CDC48-5F38-C8E2-D629-F7ADD6765996}"/>
              </a:ext>
            </a:extLst>
          </p:cNvPr>
          <p:cNvSpPr txBox="1"/>
          <p:nvPr/>
        </p:nvSpPr>
        <p:spPr>
          <a:xfrm>
            <a:off x="252821" y="4302271"/>
            <a:ext cx="8776762"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Python source-code is first compiled to bytecode which is then executed by the Python Virtual Machine</a:t>
            </a:r>
          </a:p>
        </p:txBody>
      </p:sp>
    </p:spTree>
    <p:custDataLst>
      <p:tags r:id="rId1"/>
    </p:custDataLst>
    <p:extLst>
      <p:ext uri="{BB962C8B-B14F-4D97-AF65-F5344CB8AC3E}">
        <p14:creationId xmlns:p14="http://schemas.microsoft.com/office/powerpoint/2010/main" val="4044288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JavaScript</a:t>
            </a:r>
          </a:p>
        </p:txBody>
      </p:sp>
      <p:grpSp>
        <p:nvGrpSpPr>
          <p:cNvPr id="6" name="Group 5">
            <a:extLst>
              <a:ext uri="{FF2B5EF4-FFF2-40B4-BE49-F238E27FC236}">
                <a16:creationId xmlns:a16="http://schemas.microsoft.com/office/drawing/2014/main" id="{61A8C54F-A3E8-7872-F76C-CD69F6BBA5A6}"/>
              </a:ext>
            </a:extLst>
          </p:cNvPr>
          <p:cNvGrpSpPr/>
          <p:nvPr/>
        </p:nvGrpSpPr>
        <p:grpSpPr>
          <a:xfrm>
            <a:off x="913636" y="1259517"/>
            <a:ext cx="7316728" cy="1641844"/>
            <a:chOff x="913636" y="929906"/>
            <a:chExt cx="7316728" cy="1641844"/>
          </a:xfrm>
        </p:grpSpPr>
        <p:sp>
          <p:nvSpPr>
            <p:cNvPr id="2" name="Rectangle: Rounded Corners 1">
              <a:extLst>
                <a:ext uri="{FF2B5EF4-FFF2-40B4-BE49-F238E27FC236}">
                  <a16:creationId xmlns:a16="http://schemas.microsoft.com/office/drawing/2014/main" id="{421CF423-2BD0-62A5-A9D3-61B874EB0490}"/>
                </a:ext>
              </a:extLst>
            </p:cNvPr>
            <p:cNvSpPr/>
            <p:nvPr/>
          </p:nvSpPr>
          <p:spPr>
            <a:xfrm>
              <a:off x="913636" y="929906"/>
              <a:ext cx="7316728" cy="73940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In JavaScript, source code is interpreted, optimized, and turned into bytecode first by the Just-in-Time compiler, and then this bytecode is compiled into machine code and executed by a second compiler.</a:t>
              </a:r>
            </a:p>
          </p:txBody>
        </p:sp>
        <p:sp>
          <p:nvSpPr>
            <p:cNvPr id="3" name="Rectangle: Rounded Corners 2">
              <a:extLst>
                <a:ext uri="{FF2B5EF4-FFF2-40B4-BE49-F238E27FC236}">
                  <a16:creationId xmlns:a16="http://schemas.microsoft.com/office/drawing/2014/main" id="{30FB8CE9-4D49-BC02-2966-AE7ED9A6120B}"/>
                </a:ext>
              </a:extLst>
            </p:cNvPr>
            <p:cNvSpPr/>
            <p:nvPr/>
          </p:nvSpPr>
          <p:spPr>
            <a:xfrm>
              <a:off x="913636" y="183234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All of this contrasts with ahead of time compilation where an executable must be produced with all optimizations applied, for every platform.​</a:t>
              </a:r>
            </a:p>
          </p:txBody>
        </p:sp>
      </p:grpSp>
      <p:pic>
        <p:nvPicPr>
          <p:cNvPr id="5" name="Picture 6">
            <a:extLst>
              <a:ext uri="{FF2B5EF4-FFF2-40B4-BE49-F238E27FC236}">
                <a16:creationId xmlns:a16="http://schemas.microsoft.com/office/drawing/2014/main" id="{17C50496-274C-40A9-D3C8-7D50B370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593" y="4075370"/>
            <a:ext cx="640080" cy="70451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833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Inside an Interpreter | JavaScript</a:t>
            </a:r>
            <a:endPar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 name="Group 5">
            <a:extLst>
              <a:ext uri="{FF2B5EF4-FFF2-40B4-BE49-F238E27FC236}">
                <a16:creationId xmlns:a16="http://schemas.microsoft.com/office/drawing/2014/main" id="{98194F32-DB4C-D1FA-035C-B3B523A43D52}"/>
              </a:ext>
            </a:extLst>
          </p:cNvPr>
          <p:cNvGrpSpPr/>
          <p:nvPr/>
        </p:nvGrpSpPr>
        <p:grpSpPr>
          <a:xfrm>
            <a:off x="189084" y="2112850"/>
            <a:ext cx="974389" cy="1125321"/>
            <a:chOff x="597644" y="2114550"/>
            <a:chExt cx="974389" cy="1125321"/>
          </a:xfrm>
          <a:solidFill>
            <a:schemeClr val="tx1"/>
          </a:solidFill>
        </p:grpSpPr>
        <p:sp>
          <p:nvSpPr>
            <p:cNvPr id="4" name="TextBox 3">
              <a:extLst>
                <a:ext uri="{FF2B5EF4-FFF2-40B4-BE49-F238E27FC236}">
                  <a16:creationId xmlns:a16="http://schemas.microsoft.com/office/drawing/2014/main" id="{CDFACCBD-0665-0C94-C5A9-33CE6DC83B6B}"/>
                </a:ext>
              </a:extLst>
            </p:cNvPr>
            <p:cNvSpPr txBox="1"/>
            <p:nvPr/>
          </p:nvSpPr>
          <p:spPr>
            <a:xfrm>
              <a:off x="597644" y="3009039"/>
              <a:ext cx="974389" cy="230832"/>
            </a:xfrm>
            <a:prstGeom prst="rect">
              <a:avLst/>
            </a:prstGeom>
            <a:grpFill/>
          </p:spPr>
          <p:txBody>
            <a:bodyPr wrap="square" rtlCol="0">
              <a:spAutoFit/>
            </a:bodyPr>
            <a:lstStyle/>
            <a:p>
              <a:pPr algn="ctr"/>
              <a:r>
                <a:rPr lang="en-US" sz="9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SourceCode.js</a:t>
              </a:r>
              <a:endPar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descr="Document with solid fill">
              <a:extLst>
                <a:ext uri="{FF2B5EF4-FFF2-40B4-BE49-F238E27FC236}">
                  <a16:creationId xmlns:a16="http://schemas.microsoft.com/office/drawing/2014/main" id="{071AD77D-D7FA-78C5-3C86-CDEC921BF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sp>
        <p:nvSpPr>
          <p:cNvPr id="3" name="Rectangle 2">
            <a:extLst>
              <a:ext uri="{FF2B5EF4-FFF2-40B4-BE49-F238E27FC236}">
                <a16:creationId xmlns:a16="http://schemas.microsoft.com/office/drawing/2014/main" id="{194E36DA-ABDF-43AC-2AA4-59FDAAA5AAC0}"/>
              </a:ext>
            </a:extLst>
          </p:cNvPr>
          <p:cNvSpPr/>
          <p:nvPr/>
        </p:nvSpPr>
        <p:spPr>
          <a:xfrm>
            <a:off x="2023353" y="1346065"/>
            <a:ext cx="6472136" cy="2451370"/>
          </a:xfrm>
          <a:prstGeom prst="rect">
            <a:avLst/>
          </a:prstGeom>
          <a:solidFill>
            <a:schemeClr val="accent4">
              <a:lumMod val="75000"/>
              <a:alpha val="8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a:extLst>
              <a:ext uri="{FF2B5EF4-FFF2-40B4-BE49-F238E27FC236}">
                <a16:creationId xmlns:a16="http://schemas.microsoft.com/office/drawing/2014/main" id="{08CB4187-6E5A-0174-405A-17FC4BF8D441}"/>
              </a:ext>
            </a:extLst>
          </p:cNvPr>
          <p:cNvCxnSpPr>
            <a:cxnSpLocks/>
            <a:stCxn id="5" idx="3"/>
            <a:endCxn id="3" idx="1"/>
          </p:cNvCxnSpPr>
          <p:nvPr/>
        </p:nvCxnSpPr>
        <p:spPr>
          <a:xfrm>
            <a:off x="1145637" y="2570050"/>
            <a:ext cx="877716" cy="170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CAB36B-BEC9-5B85-CEBA-143C71D35FED}"/>
              </a:ext>
            </a:extLst>
          </p:cNvPr>
          <p:cNvSpPr/>
          <p:nvPr/>
        </p:nvSpPr>
        <p:spPr>
          <a:xfrm>
            <a:off x="2136843" y="1513135"/>
            <a:ext cx="1579124" cy="2142450"/>
          </a:xfrm>
          <a:prstGeom prst="rect">
            <a:avLst/>
          </a:prstGeom>
          <a:solidFill>
            <a:schemeClr val="accent5">
              <a:lumMod val="50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COMPILER</a:t>
            </a:r>
          </a:p>
        </p:txBody>
      </p:sp>
      <p:sp>
        <p:nvSpPr>
          <p:cNvPr id="11" name="Rectangle 10">
            <a:extLst>
              <a:ext uri="{FF2B5EF4-FFF2-40B4-BE49-F238E27FC236}">
                <a16:creationId xmlns:a16="http://schemas.microsoft.com/office/drawing/2014/main" id="{60412701-0D6A-B8B4-3E5B-55256F3CB7F2}"/>
              </a:ext>
            </a:extLst>
          </p:cNvPr>
          <p:cNvSpPr/>
          <p:nvPr/>
        </p:nvSpPr>
        <p:spPr>
          <a:xfrm>
            <a:off x="2023352" y="1089009"/>
            <a:ext cx="2483797" cy="25635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JAVASCRIPT INTERPRETER</a:t>
            </a:r>
          </a:p>
        </p:txBody>
      </p:sp>
      <p:grpSp>
        <p:nvGrpSpPr>
          <p:cNvPr id="12" name="Group 11">
            <a:extLst>
              <a:ext uri="{FF2B5EF4-FFF2-40B4-BE49-F238E27FC236}">
                <a16:creationId xmlns:a16="http://schemas.microsoft.com/office/drawing/2014/main" id="{AD5024AD-1A4C-582D-0969-33BF0EFF3904}"/>
              </a:ext>
            </a:extLst>
          </p:cNvPr>
          <p:cNvGrpSpPr/>
          <p:nvPr/>
        </p:nvGrpSpPr>
        <p:grpSpPr>
          <a:xfrm>
            <a:off x="3715967" y="2125363"/>
            <a:ext cx="1342142" cy="994608"/>
            <a:chOff x="3715967" y="2125363"/>
            <a:chExt cx="1342142" cy="994608"/>
          </a:xfrm>
        </p:grpSpPr>
        <p:cxnSp>
          <p:nvCxnSpPr>
            <p:cNvPr id="16" name="Straight Arrow Connector 15">
              <a:extLst>
                <a:ext uri="{FF2B5EF4-FFF2-40B4-BE49-F238E27FC236}">
                  <a16:creationId xmlns:a16="http://schemas.microsoft.com/office/drawing/2014/main" id="{194A884A-6C0C-6A0D-971A-8B00536B9274}"/>
                </a:ext>
              </a:extLst>
            </p:cNvPr>
            <p:cNvCxnSpPr>
              <a:cxnSpLocks/>
              <a:stCxn id="10" idx="3"/>
              <a:endCxn id="15" idx="1"/>
            </p:cNvCxnSpPr>
            <p:nvPr/>
          </p:nvCxnSpPr>
          <p:spPr>
            <a:xfrm flipV="1">
              <a:off x="3715967" y="2582563"/>
              <a:ext cx="427742" cy="179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2E426F5-47CC-87EF-D78B-A009E11B6A18}"/>
                </a:ext>
              </a:extLst>
            </p:cNvPr>
            <p:cNvGrpSpPr/>
            <p:nvPr/>
          </p:nvGrpSpPr>
          <p:grpSpPr>
            <a:xfrm>
              <a:off x="4083720" y="2125363"/>
              <a:ext cx="974389" cy="994608"/>
              <a:chOff x="3965917" y="2125364"/>
              <a:chExt cx="974389" cy="994608"/>
            </a:xfrm>
          </p:grpSpPr>
          <p:pic>
            <p:nvPicPr>
              <p:cNvPr id="15" name="Graphic 14" descr="Morse Code with solid fill">
                <a:extLst>
                  <a:ext uri="{FF2B5EF4-FFF2-40B4-BE49-F238E27FC236}">
                    <a16:creationId xmlns:a16="http://schemas.microsoft.com/office/drawing/2014/main" id="{DDC36ACB-573D-4B63-E4B6-74DFF36CA7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5906" y="2125364"/>
                <a:ext cx="914400" cy="914400"/>
              </a:xfrm>
              <a:prstGeom prst="rect">
                <a:avLst/>
              </a:prstGeom>
            </p:spPr>
          </p:pic>
          <p:sp>
            <p:nvSpPr>
              <p:cNvPr id="20" name="TextBox 19">
                <a:extLst>
                  <a:ext uri="{FF2B5EF4-FFF2-40B4-BE49-F238E27FC236}">
                    <a16:creationId xmlns:a16="http://schemas.microsoft.com/office/drawing/2014/main" id="{FE4AF057-1BAE-FD62-9E67-572A0B33E555}"/>
                  </a:ext>
                </a:extLst>
              </p:cNvPr>
              <p:cNvSpPr txBox="1"/>
              <p:nvPr/>
            </p:nvSpPr>
            <p:spPr>
              <a:xfrm>
                <a:off x="3965917" y="2889140"/>
                <a:ext cx="974389" cy="230832"/>
              </a:xfrm>
              <a:prstGeom prst="rect">
                <a:avLst/>
              </a:prstGeom>
              <a:no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p>
            </p:txBody>
          </p:sp>
        </p:grpSp>
      </p:grpSp>
      <p:sp>
        <p:nvSpPr>
          <p:cNvPr id="21" name="Rectangle 20">
            <a:extLst>
              <a:ext uri="{FF2B5EF4-FFF2-40B4-BE49-F238E27FC236}">
                <a16:creationId xmlns:a16="http://schemas.microsoft.com/office/drawing/2014/main" id="{044E3B5E-EC74-0CB9-0701-2954AB12BE0D}"/>
              </a:ext>
            </a:extLst>
          </p:cNvPr>
          <p:cNvSpPr/>
          <p:nvPr/>
        </p:nvSpPr>
        <p:spPr>
          <a:xfrm>
            <a:off x="5428638" y="1498825"/>
            <a:ext cx="2904724" cy="2142450"/>
          </a:xfrm>
          <a:prstGeom prst="rect">
            <a:avLst/>
          </a:prstGeom>
          <a:solidFill>
            <a:srgbClr val="0070C0">
              <a:alpha val="32000"/>
            </a:srgbClr>
          </a:solidFill>
          <a:ln w="127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BYTECODE COMPILER</a:t>
            </a:r>
          </a:p>
        </p:txBody>
      </p:sp>
      <p:grpSp>
        <p:nvGrpSpPr>
          <p:cNvPr id="9" name="Group 8">
            <a:extLst>
              <a:ext uri="{FF2B5EF4-FFF2-40B4-BE49-F238E27FC236}">
                <a16:creationId xmlns:a16="http://schemas.microsoft.com/office/drawing/2014/main" id="{00D45738-647D-1519-4F93-378849E18451}"/>
              </a:ext>
            </a:extLst>
          </p:cNvPr>
          <p:cNvGrpSpPr/>
          <p:nvPr/>
        </p:nvGrpSpPr>
        <p:grpSpPr>
          <a:xfrm>
            <a:off x="6423707" y="1604561"/>
            <a:ext cx="914585" cy="639191"/>
            <a:chOff x="6371078" y="1513770"/>
            <a:chExt cx="914585" cy="639191"/>
          </a:xfrm>
        </p:grpSpPr>
        <p:grpSp>
          <p:nvGrpSpPr>
            <p:cNvPr id="22" name="Group 21">
              <a:extLst>
                <a:ext uri="{FF2B5EF4-FFF2-40B4-BE49-F238E27FC236}">
                  <a16:creationId xmlns:a16="http://schemas.microsoft.com/office/drawing/2014/main" id="{5BC15825-C426-5CB8-A228-2DECF8CE962D}"/>
                </a:ext>
              </a:extLst>
            </p:cNvPr>
            <p:cNvGrpSpPr/>
            <p:nvPr/>
          </p:nvGrpSpPr>
          <p:grpSpPr>
            <a:xfrm>
              <a:off x="6371078" y="1513770"/>
              <a:ext cx="914585" cy="639191"/>
              <a:chOff x="144300" y="2114550"/>
              <a:chExt cx="1905388" cy="1331646"/>
            </a:xfrm>
          </p:grpSpPr>
          <p:sp>
            <p:nvSpPr>
              <p:cNvPr id="23" name="TextBox 22">
                <a:extLst>
                  <a:ext uri="{FF2B5EF4-FFF2-40B4-BE49-F238E27FC236}">
                    <a16:creationId xmlns:a16="http://schemas.microsoft.com/office/drawing/2014/main" id="{D7CFA27C-5CB0-FBF4-5279-8DE5DB7DEE8B}"/>
                  </a:ext>
                </a:extLst>
              </p:cNvPr>
              <p:cNvSpPr txBox="1"/>
              <p:nvPr/>
            </p:nvSpPr>
            <p:spPr>
              <a:xfrm>
                <a:off x="144300" y="3029415"/>
                <a:ext cx="1905388" cy="416781"/>
              </a:xfrm>
              <a:prstGeom prst="rect">
                <a:avLst/>
              </a:prstGeom>
              <a:noFill/>
            </p:spPr>
            <p:txBody>
              <a:bodyPr wrap="square" rtlCol="0">
                <a:spAutoFit/>
              </a:bodyPr>
              <a:lstStyle/>
              <a:p>
                <a:pPr algn="ctr"/>
                <a:r>
                  <a:rPr lang="en-US" sz="700" dirty="0">
                    <a:solidFill>
                      <a:schemeClr val="bg1"/>
                    </a:solidFill>
                    <a:latin typeface="Open Sans" panose="020B0606030504020204" pitchFamily="34" charset="0"/>
                    <a:ea typeface="Open Sans" panose="020B0606030504020204" pitchFamily="34" charset="0"/>
                    <a:cs typeface="Open Sans" panose="020B0606030504020204" pitchFamily="34" charset="0"/>
                  </a:rPr>
                  <a:t>Machine Code</a:t>
                </a:r>
              </a:p>
            </p:txBody>
          </p:sp>
          <p:pic>
            <p:nvPicPr>
              <p:cNvPr id="24" name="Graphic 23" descr="Document with solid fill">
                <a:extLst>
                  <a:ext uri="{FF2B5EF4-FFF2-40B4-BE49-F238E27FC236}">
                    <a16:creationId xmlns:a16="http://schemas.microsoft.com/office/drawing/2014/main" id="{D0F03055-84D5-DFCC-C479-1073BD7718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797" y="2114550"/>
                <a:ext cx="914400" cy="914400"/>
              </a:xfrm>
              <a:prstGeom prst="rect">
                <a:avLst/>
              </a:prstGeom>
            </p:spPr>
          </p:pic>
        </p:grpSp>
        <p:pic>
          <p:nvPicPr>
            <p:cNvPr id="25" name="Graphic 24" descr="Gears with solid fill">
              <a:extLst>
                <a:ext uri="{FF2B5EF4-FFF2-40B4-BE49-F238E27FC236}">
                  <a16:creationId xmlns:a16="http://schemas.microsoft.com/office/drawing/2014/main" id="{63313D6E-A9DA-B9F2-77D6-BA4492AA3A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0491" y="1578569"/>
              <a:ext cx="99904" cy="102021"/>
            </a:xfrm>
            <a:prstGeom prst="rect">
              <a:avLst/>
            </a:prstGeom>
          </p:spPr>
        </p:pic>
      </p:grpSp>
      <p:sp>
        <p:nvSpPr>
          <p:cNvPr id="19" name="TextBox 18">
            <a:extLst>
              <a:ext uri="{FF2B5EF4-FFF2-40B4-BE49-F238E27FC236}">
                <a16:creationId xmlns:a16="http://schemas.microsoft.com/office/drawing/2014/main" id="{394C593F-9391-FCE6-29C1-BFB3BF36DDED}"/>
              </a:ext>
            </a:extLst>
          </p:cNvPr>
          <p:cNvSpPr txBox="1"/>
          <p:nvPr/>
        </p:nvSpPr>
        <p:spPr>
          <a:xfrm>
            <a:off x="2410879" y="2904528"/>
            <a:ext cx="1031052" cy="430887"/>
          </a:xfrm>
          <a:prstGeom prst="rect">
            <a:avLst/>
          </a:prstGeom>
          <a:solidFill>
            <a:srgbClr val="55BE99"/>
          </a:solidFill>
        </p:spPr>
        <p:txBody>
          <a:bodyPr wrap="none" rtlCol="0">
            <a:spAutoFit/>
          </a:bodyPr>
          <a:lstStyle/>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Just-In-Time</a:t>
            </a:r>
          </a:p>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Compiler</a:t>
            </a:r>
          </a:p>
        </p:txBody>
      </p:sp>
      <p:cxnSp>
        <p:nvCxnSpPr>
          <p:cNvPr id="27" name="Straight Arrow Connector 26">
            <a:extLst>
              <a:ext uri="{FF2B5EF4-FFF2-40B4-BE49-F238E27FC236}">
                <a16:creationId xmlns:a16="http://schemas.microsoft.com/office/drawing/2014/main" id="{C05881B5-0F40-63DB-901B-FEEEA8020012}"/>
              </a:ext>
            </a:extLst>
          </p:cNvPr>
          <p:cNvCxnSpPr>
            <a:cxnSpLocks/>
            <a:stCxn id="15" idx="3"/>
          </p:cNvCxnSpPr>
          <p:nvPr/>
        </p:nvCxnSpPr>
        <p:spPr>
          <a:xfrm>
            <a:off x="5058109" y="2582563"/>
            <a:ext cx="359730" cy="1"/>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4">
            <a:extLst>
              <a:ext uri="{FF2B5EF4-FFF2-40B4-BE49-F238E27FC236}">
                <a16:creationId xmlns:a16="http://schemas.microsoft.com/office/drawing/2014/main" id="{FCF536A0-225F-1D69-338B-816C296E43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709" y="1936312"/>
            <a:ext cx="230832" cy="23083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A17FE8-C5C0-3130-B5F3-44372A143A5C}"/>
              </a:ext>
            </a:extLst>
          </p:cNvPr>
          <p:cNvSpPr txBox="1"/>
          <p:nvPr/>
        </p:nvSpPr>
        <p:spPr>
          <a:xfrm>
            <a:off x="252821" y="4302271"/>
            <a:ext cx="8631775" cy="307777"/>
          </a:xfrm>
          <a:prstGeom prst="rect">
            <a:avLst/>
          </a:prstGeom>
          <a:noFill/>
        </p:spPr>
        <p:txBody>
          <a:bodyPr wrap="square" rtlCol="0">
            <a:spAutoFit/>
          </a:bodyPr>
          <a:lstStyle/>
          <a:p>
            <a:pPr algn="ct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JavaScript source-code is compiled to bytecode and then compiled to machine code and executed</a:t>
            </a:r>
          </a:p>
        </p:txBody>
      </p:sp>
    </p:spTree>
    <p:custDataLst>
      <p:tags r:id="rId1"/>
    </p:custDataLst>
    <p:extLst>
      <p:ext uri="{BB962C8B-B14F-4D97-AF65-F5344CB8AC3E}">
        <p14:creationId xmlns:p14="http://schemas.microsoft.com/office/powerpoint/2010/main" val="143297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Compiler vs. Interpreter​</a:t>
            </a:r>
          </a:p>
        </p:txBody>
      </p:sp>
      <p:grpSp>
        <p:nvGrpSpPr>
          <p:cNvPr id="4" name="Group 3">
            <a:extLst>
              <a:ext uri="{FF2B5EF4-FFF2-40B4-BE49-F238E27FC236}">
                <a16:creationId xmlns:a16="http://schemas.microsoft.com/office/drawing/2014/main" id="{BEFEF1EF-5AAA-90D7-F321-4AFFCC4DC06F}"/>
              </a:ext>
            </a:extLst>
          </p:cNvPr>
          <p:cNvGrpSpPr/>
          <p:nvPr/>
        </p:nvGrpSpPr>
        <p:grpSpPr>
          <a:xfrm>
            <a:off x="1493874" y="1311352"/>
            <a:ext cx="6156252" cy="2533206"/>
            <a:chOff x="1493874" y="928578"/>
            <a:chExt cx="6156252" cy="2533206"/>
          </a:xfrm>
        </p:grpSpPr>
        <p:sp>
          <p:nvSpPr>
            <p:cNvPr id="3" name="Rectangle: Rounded Corners 2">
              <a:extLst>
                <a:ext uri="{FF2B5EF4-FFF2-40B4-BE49-F238E27FC236}">
                  <a16:creationId xmlns:a16="http://schemas.microsoft.com/office/drawing/2014/main" id="{30FB8CE9-4D49-BC02-2966-AE7ED9A6120B}"/>
                </a:ext>
              </a:extLst>
            </p:cNvPr>
            <p:cNvSpPr/>
            <p:nvPr/>
          </p:nvSpPr>
          <p:spPr>
            <a:xfrm>
              <a:off x="1493874" y="928578"/>
              <a:ext cx="6156252" cy="120856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Interpreted languages may not be as performant as compiled code due to the runtime interpretation/compilation step. ​</a:t>
              </a:r>
            </a:p>
          </p:txBody>
        </p:sp>
        <p:sp>
          <p:nvSpPr>
            <p:cNvPr id="2" name="Rectangle: Rounded Corners 1">
              <a:extLst>
                <a:ext uri="{FF2B5EF4-FFF2-40B4-BE49-F238E27FC236}">
                  <a16:creationId xmlns:a16="http://schemas.microsoft.com/office/drawing/2014/main" id="{4656C597-761C-E0EC-D861-2B5E6240A2D9}"/>
                </a:ext>
              </a:extLst>
            </p:cNvPr>
            <p:cNvSpPr/>
            <p:nvPr/>
          </p:nvSpPr>
          <p:spPr>
            <a:xfrm>
              <a:off x="1493874" y="2253217"/>
              <a:ext cx="6156252" cy="1208567"/>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However, this difference is consistently going down as interpreted languages evolve and become more efficient.​</a:t>
              </a:r>
            </a:p>
          </p:txBody>
        </p:sp>
      </p:grpSp>
    </p:spTree>
    <p:extLst>
      <p:ext uri="{BB962C8B-B14F-4D97-AF65-F5344CB8AC3E}">
        <p14:creationId xmlns:p14="http://schemas.microsoft.com/office/powerpoint/2010/main" val="1088840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Compiler vs. Interpreter</a:t>
            </a:r>
          </a:p>
        </p:txBody>
      </p:sp>
      <p:sp>
        <p:nvSpPr>
          <p:cNvPr id="13" name="Rectangle 12">
            <a:extLst>
              <a:ext uri="{FF2B5EF4-FFF2-40B4-BE49-F238E27FC236}">
                <a16:creationId xmlns:a16="http://schemas.microsoft.com/office/drawing/2014/main" id="{DD8404C7-4207-BC20-523A-A81FC702B0F1}"/>
              </a:ext>
            </a:extLst>
          </p:cNvPr>
          <p:cNvSpPr/>
          <p:nvPr/>
        </p:nvSpPr>
        <p:spPr>
          <a:xfrm>
            <a:off x="221509" y="842416"/>
            <a:ext cx="4168908" cy="297020"/>
          </a:xfrm>
          <a:prstGeom prst="rect">
            <a:avLst/>
          </a:prstGeom>
          <a:solidFill>
            <a:srgbClr val="FF858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AHEAD OF TIME</a:t>
            </a:r>
          </a:p>
        </p:txBody>
      </p:sp>
      <p:sp>
        <p:nvSpPr>
          <p:cNvPr id="29" name="Rectangle 28">
            <a:extLst>
              <a:ext uri="{FF2B5EF4-FFF2-40B4-BE49-F238E27FC236}">
                <a16:creationId xmlns:a16="http://schemas.microsoft.com/office/drawing/2014/main" id="{7287BEEF-2D7C-41EF-53DC-775B6534DD64}"/>
              </a:ext>
            </a:extLst>
          </p:cNvPr>
          <p:cNvSpPr/>
          <p:nvPr/>
        </p:nvSpPr>
        <p:spPr>
          <a:xfrm>
            <a:off x="4504922" y="842416"/>
            <a:ext cx="4168908" cy="29702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DURING RUNTIME</a:t>
            </a:r>
          </a:p>
        </p:txBody>
      </p:sp>
      <p:grpSp>
        <p:nvGrpSpPr>
          <p:cNvPr id="35" name="Group 34">
            <a:extLst>
              <a:ext uri="{FF2B5EF4-FFF2-40B4-BE49-F238E27FC236}">
                <a16:creationId xmlns:a16="http://schemas.microsoft.com/office/drawing/2014/main" id="{41897566-2D7A-B2D0-7314-F9459F45AAD3}"/>
              </a:ext>
            </a:extLst>
          </p:cNvPr>
          <p:cNvGrpSpPr/>
          <p:nvPr/>
        </p:nvGrpSpPr>
        <p:grpSpPr>
          <a:xfrm>
            <a:off x="221509" y="1724768"/>
            <a:ext cx="4220745" cy="1132055"/>
            <a:chOff x="221509" y="1446429"/>
            <a:chExt cx="4220745" cy="1132055"/>
          </a:xfrm>
        </p:grpSpPr>
        <p:grpSp>
          <p:nvGrpSpPr>
            <p:cNvPr id="6" name="Group 5">
              <a:extLst>
                <a:ext uri="{FF2B5EF4-FFF2-40B4-BE49-F238E27FC236}">
                  <a16:creationId xmlns:a16="http://schemas.microsoft.com/office/drawing/2014/main" id="{98194F32-DB4C-D1FA-035C-B3B523A43D52}"/>
                </a:ext>
              </a:extLst>
            </p:cNvPr>
            <p:cNvGrpSpPr/>
            <p:nvPr/>
          </p:nvGrpSpPr>
          <p:grpSpPr>
            <a:xfrm>
              <a:off x="221509" y="1446429"/>
              <a:ext cx="974389" cy="1125321"/>
              <a:chOff x="597644" y="2114550"/>
              <a:chExt cx="974389" cy="1125321"/>
            </a:xfrm>
          </p:grpSpPr>
          <p:sp>
            <p:nvSpPr>
              <p:cNvPr id="4" name="TextBox 3">
                <a:extLst>
                  <a:ext uri="{FF2B5EF4-FFF2-40B4-BE49-F238E27FC236}">
                    <a16:creationId xmlns:a16="http://schemas.microsoft.com/office/drawing/2014/main" id="{CDFACCBD-0665-0C94-C5A9-33CE6DC83B6B}"/>
                  </a:ext>
                </a:extLst>
              </p:cNvPr>
              <p:cNvSpPr txBox="1"/>
              <p:nvPr/>
            </p:nvSpPr>
            <p:spPr>
              <a:xfrm>
                <a:off x="597644" y="3009039"/>
                <a:ext cx="974389" cy="230832"/>
              </a:xfrm>
              <a:prstGeom prst="rect">
                <a:avLst/>
              </a:prstGeom>
              <a:noFill/>
            </p:spPr>
            <p:txBody>
              <a:bodyPr wrap="square" rtlCol="0">
                <a:spAutoFit/>
              </a:bodyPr>
              <a:lstStyle/>
              <a:p>
                <a:pPr algn="ctr"/>
                <a:r>
                  <a:rPr lang="en-US" sz="900" dirty="0">
                    <a:solidFill>
                      <a:srgbClr val="002060"/>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5" name="Graphic 4" descr="Document with solid fill">
                <a:extLst>
                  <a:ext uri="{FF2B5EF4-FFF2-40B4-BE49-F238E27FC236}">
                    <a16:creationId xmlns:a16="http://schemas.microsoft.com/office/drawing/2014/main" id="{071AD77D-D7FA-78C5-3C86-CDEC921BF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cxnSp>
          <p:nvCxnSpPr>
            <p:cNvPr id="8" name="Straight Arrow Connector 7">
              <a:extLst>
                <a:ext uri="{FF2B5EF4-FFF2-40B4-BE49-F238E27FC236}">
                  <a16:creationId xmlns:a16="http://schemas.microsoft.com/office/drawing/2014/main" id="{08CB4187-6E5A-0174-405A-17FC4BF8D441}"/>
                </a:ext>
              </a:extLst>
            </p:cNvPr>
            <p:cNvCxnSpPr>
              <a:cxnSpLocks/>
            </p:cNvCxnSpPr>
            <p:nvPr/>
          </p:nvCxnSpPr>
          <p:spPr>
            <a:xfrm>
              <a:off x="1178062" y="1954019"/>
              <a:ext cx="61831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C26F57-4A68-EA67-0539-EE94DA003F59}"/>
                </a:ext>
              </a:extLst>
            </p:cNvPr>
            <p:cNvSpPr/>
            <p:nvPr/>
          </p:nvSpPr>
          <p:spPr>
            <a:xfrm>
              <a:off x="1804526" y="1775678"/>
              <a:ext cx="1113771" cy="356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COMPILATION</a:t>
              </a:r>
            </a:p>
          </p:txBody>
        </p:sp>
        <p:pic>
          <p:nvPicPr>
            <p:cNvPr id="30" name="Graphic 29" descr="Paper with solid fill">
              <a:extLst>
                <a:ext uri="{FF2B5EF4-FFF2-40B4-BE49-F238E27FC236}">
                  <a16:creationId xmlns:a16="http://schemas.microsoft.com/office/drawing/2014/main" id="{3B370540-FFA6-FE09-C3B8-CA4C20A94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017" y="1446429"/>
              <a:ext cx="914400" cy="914400"/>
            </a:xfrm>
            <a:prstGeom prst="rect">
              <a:avLst/>
            </a:prstGeom>
          </p:spPr>
        </p:pic>
        <p:sp>
          <p:nvSpPr>
            <p:cNvPr id="31" name="TextBox 30">
              <a:extLst>
                <a:ext uri="{FF2B5EF4-FFF2-40B4-BE49-F238E27FC236}">
                  <a16:creationId xmlns:a16="http://schemas.microsoft.com/office/drawing/2014/main" id="{6BC381DD-9BCE-94DE-330E-0817662A3C15}"/>
                </a:ext>
              </a:extLst>
            </p:cNvPr>
            <p:cNvSpPr txBox="1"/>
            <p:nvPr/>
          </p:nvSpPr>
          <p:spPr>
            <a:xfrm>
              <a:off x="3467865" y="2347652"/>
              <a:ext cx="974389" cy="230832"/>
            </a:xfrm>
            <a:prstGeom prst="rect">
              <a:avLst/>
            </a:prstGeom>
            <a:noFill/>
          </p:spPr>
          <p:txBody>
            <a:bodyPr wrap="square" rtlCol="0">
              <a:spAutoFit/>
            </a:bodyPr>
            <a:lstStyle/>
            <a:p>
              <a:pPr algn="ctr"/>
              <a:r>
                <a:rPr lang="en-US" sz="900" dirty="0">
                  <a:solidFill>
                    <a:srgbClr val="002060"/>
                  </a:solidFill>
                  <a:latin typeface="Open Sans" panose="020B0606030504020204" pitchFamily="34" charset="0"/>
                  <a:ea typeface="Open Sans" panose="020B0606030504020204" pitchFamily="34" charset="0"/>
                  <a:cs typeface="Open Sans" panose="020B0606030504020204" pitchFamily="34" charset="0"/>
                </a:rPr>
                <a:t>An Executable</a:t>
              </a:r>
            </a:p>
          </p:txBody>
        </p:sp>
        <p:cxnSp>
          <p:nvCxnSpPr>
            <p:cNvPr id="32" name="Straight Arrow Connector 31">
              <a:extLst>
                <a:ext uri="{FF2B5EF4-FFF2-40B4-BE49-F238E27FC236}">
                  <a16:creationId xmlns:a16="http://schemas.microsoft.com/office/drawing/2014/main" id="{939B9A0A-A92A-E73A-D393-5C880CB95AEA}"/>
                </a:ext>
              </a:extLst>
            </p:cNvPr>
            <p:cNvCxnSpPr>
              <a:cxnSpLocks/>
            </p:cNvCxnSpPr>
            <p:nvPr/>
          </p:nvCxnSpPr>
          <p:spPr>
            <a:xfrm>
              <a:off x="2918297" y="1954019"/>
              <a:ext cx="61831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CB544ADF-2127-7057-04D1-1A646DCC930A}"/>
              </a:ext>
            </a:extLst>
          </p:cNvPr>
          <p:cNvSpPr txBox="1"/>
          <p:nvPr/>
        </p:nvSpPr>
        <p:spPr>
          <a:xfrm>
            <a:off x="242585" y="1412206"/>
            <a:ext cx="8431245" cy="215444"/>
          </a:xfrm>
          <a:prstGeom prst="rect">
            <a:avLst/>
          </a:prstGeom>
          <a:solidFill>
            <a:schemeClr val="accent5">
              <a:lumMod val="75000"/>
            </a:schemeClr>
          </a:solidFill>
        </p:spPr>
        <p:txBody>
          <a:bodyPr wrap="square" rtlCol="0">
            <a:spAutoFit/>
          </a:bodyPr>
          <a:lstStyle/>
          <a:p>
            <a:pPr algn="ctr"/>
            <a:r>
              <a:rPr lang="en-US" sz="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COMPILED LANGUAGES SUCH AS C++ AND RUST</a:t>
            </a:r>
          </a:p>
        </p:txBody>
      </p:sp>
      <p:sp>
        <p:nvSpPr>
          <p:cNvPr id="36" name="TextBox 35">
            <a:extLst>
              <a:ext uri="{FF2B5EF4-FFF2-40B4-BE49-F238E27FC236}">
                <a16:creationId xmlns:a16="http://schemas.microsoft.com/office/drawing/2014/main" id="{ECEA6A8C-FF53-0962-C9F9-1A5B7637066A}"/>
              </a:ext>
            </a:extLst>
          </p:cNvPr>
          <p:cNvSpPr txBox="1"/>
          <p:nvPr/>
        </p:nvSpPr>
        <p:spPr>
          <a:xfrm>
            <a:off x="221509" y="3006454"/>
            <a:ext cx="8431245" cy="215444"/>
          </a:xfrm>
          <a:prstGeom prst="rect">
            <a:avLst/>
          </a:prstGeom>
          <a:solidFill>
            <a:srgbClr val="30728D"/>
          </a:solidFill>
        </p:spPr>
        <p:txBody>
          <a:bodyPr wrap="square" rtlCol="0">
            <a:spAutoFit/>
          </a:bodyPr>
          <a:lstStyle/>
          <a:p>
            <a:pPr algn="ctr"/>
            <a:r>
              <a:rPr lang="en-US" sz="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INTERPRETED LANGUAGES SUCH AS PYTHON AND JAVASCRIPT</a:t>
            </a:r>
          </a:p>
        </p:txBody>
      </p:sp>
      <p:grpSp>
        <p:nvGrpSpPr>
          <p:cNvPr id="48" name="Group 47">
            <a:extLst>
              <a:ext uri="{FF2B5EF4-FFF2-40B4-BE49-F238E27FC236}">
                <a16:creationId xmlns:a16="http://schemas.microsoft.com/office/drawing/2014/main" id="{295CD150-6139-2F90-D9ED-4DD953FB16AB}"/>
              </a:ext>
            </a:extLst>
          </p:cNvPr>
          <p:cNvGrpSpPr/>
          <p:nvPr/>
        </p:nvGrpSpPr>
        <p:grpSpPr>
          <a:xfrm>
            <a:off x="221509" y="3327858"/>
            <a:ext cx="8312870" cy="1125321"/>
            <a:chOff x="195590" y="3445845"/>
            <a:chExt cx="8312870" cy="1125321"/>
          </a:xfrm>
        </p:grpSpPr>
        <p:grpSp>
          <p:nvGrpSpPr>
            <p:cNvPr id="38" name="Group 37">
              <a:extLst>
                <a:ext uri="{FF2B5EF4-FFF2-40B4-BE49-F238E27FC236}">
                  <a16:creationId xmlns:a16="http://schemas.microsoft.com/office/drawing/2014/main" id="{2594D7F1-A558-FFF1-F886-D7EC85A517C7}"/>
                </a:ext>
              </a:extLst>
            </p:cNvPr>
            <p:cNvGrpSpPr/>
            <p:nvPr/>
          </p:nvGrpSpPr>
          <p:grpSpPr>
            <a:xfrm>
              <a:off x="195590" y="3445845"/>
              <a:ext cx="974389" cy="1125321"/>
              <a:chOff x="597644" y="2114550"/>
              <a:chExt cx="974389" cy="1125321"/>
            </a:xfrm>
          </p:grpSpPr>
          <p:sp>
            <p:nvSpPr>
              <p:cNvPr id="44" name="TextBox 43">
                <a:extLst>
                  <a:ext uri="{FF2B5EF4-FFF2-40B4-BE49-F238E27FC236}">
                    <a16:creationId xmlns:a16="http://schemas.microsoft.com/office/drawing/2014/main" id="{4316620B-5990-2825-9E1B-F428BF38639D}"/>
                  </a:ext>
                </a:extLst>
              </p:cNvPr>
              <p:cNvSpPr txBox="1"/>
              <p:nvPr/>
            </p:nvSpPr>
            <p:spPr>
              <a:xfrm>
                <a:off x="597644" y="3009039"/>
                <a:ext cx="974389" cy="230832"/>
              </a:xfrm>
              <a:prstGeom prst="rect">
                <a:avLst/>
              </a:prstGeom>
              <a:noFill/>
            </p:spPr>
            <p:txBody>
              <a:bodyPr wrap="square" rtlCol="0">
                <a:spAutoFit/>
              </a:bodyPr>
              <a:lstStyle/>
              <a:p>
                <a:pPr algn="ctr"/>
                <a:r>
                  <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45" name="Graphic 44" descr="Document with solid fill">
                <a:extLst>
                  <a:ext uri="{FF2B5EF4-FFF2-40B4-BE49-F238E27FC236}">
                    <a16:creationId xmlns:a16="http://schemas.microsoft.com/office/drawing/2014/main" id="{72A09039-2B90-484D-90F1-D342AAF0A0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cxnSp>
          <p:nvCxnSpPr>
            <p:cNvPr id="39" name="Straight Arrow Connector 38">
              <a:extLst>
                <a:ext uri="{FF2B5EF4-FFF2-40B4-BE49-F238E27FC236}">
                  <a16:creationId xmlns:a16="http://schemas.microsoft.com/office/drawing/2014/main" id="{7D3B1B17-F18C-E157-6689-CF69DFF8F0DF}"/>
                </a:ext>
              </a:extLst>
            </p:cNvPr>
            <p:cNvCxnSpPr>
              <a:cxnSpLocks/>
            </p:cNvCxnSpPr>
            <p:nvPr/>
          </p:nvCxnSpPr>
          <p:spPr>
            <a:xfrm>
              <a:off x="1152143" y="3953435"/>
              <a:ext cx="3556044"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0C43C78-7B25-9C32-2BA4-0B36E78B140B}"/>
                </a:ext>
              </a:extLst>
            </p:cNvPr>
            <p:cNvSpPr/>
            <p:nvPr/>
          </p:nvSpPr>
          <p:spPr>
            <a:xfrm>
              <a:off x="4708187" y="3775094"/>
              <a:ext cx="3800273" cy="35668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INTERPRETER</a:t>
              </a:r>
            </a:p>
          </p:txBody>
        </p:sp>
      </p:grpSp>
      <p:sp>
        <p:nvSpPr>
          <p:cNvPr id="47" name="TextBox 46">
            <a:extLst>
              <a:ext uri="{FF2B5EF4-FFF2-40B4-BE49-F238E27FC236}">
                <a16:creationId xmlns:a16="http://schemas.microsoft.com/office/drawing/2014/main" id="{2DEF1CD0-CA6F-7F37-CEF9-7585E4E9B533}"/>
              </a:ext>
            </a:extLst>
          </p:cNvPr>
          <p:cNvSpPr txBox="1"/>
          <p:nvPr/>
        </p:nvSpPr>
        <p:spPr>
          <a:xfrm>
            <a:off x="97934" y="4752854"/>
            <a:ext cx="9046066" cy="276999"/>
          </a:xfrm>
          <a:prstGeom prst="rect">
            <a:avLst/>
          </a:prstGeom>
          <a:noFill/>
        </p:spPr>
        <p:txBody>
          <a:bodyPr wrap="none" rtlCol="0">
            <a:spAutoFit/>
          </a:bodyP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Interpreted languages may not be as performant as compiled code due to runtime interpretation/compilation step </a:t>
            </a:r>
          </a:p>
        </p:txBody>
      </p:sp>
      <p:sp>
        <p:nvSpPr>
          <p:cNvPr id="49" name="TextBox 48">
            <a:extLst>
              <a:ext uri="{FF2B5EF4-FFF2-40B4-BE49-F238E27FC236}">
                <a16:creationId xmlns:a16="http://schemas.microsoft.com/office/drawing/2014/main" id="{8666D4FE-106D-3035-AE1E-40E42D0A5A2B}"/>
              </a:ext>
            </a:extLst>
          </p:cNvPr>
          <p:cNvSpPr txBox="1"/>
          <p:nvPr/>
        </p:nvSpPr>
        <p:spPr>
          <a:xfrm>
            <a:off x="4734106" y="3474490"/>
            <a:ext cx="3084499" cy="184666"/>
          </a:xfrm>
          <a:prstGeom prst="rect">
            <a:avLst/>
          </a:prstGeom>
          <a:solidFill>
            <a:srgbClr val="002060"/>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COMPILE TO BYTECODE &gt; COMPILE BYTECODE TO MACHINE CODE &amp; EXECUTE</a:t>
            </a:r>
          </a:p>
        </p:txBody>
      </p:sp>
      <p:sp>
        <p:nvSpPr>
          <p:cNvPr id="24" name="TextBox 23">
            <a:extLst>
              <a:ext uri="{FF2B5EF4-FFF2-40B4-BE49-F238E27FC236}">
                <a16:creationId xmlns:a16="http://schemas.microsoft.com/office/drawing/2014/main" id="{3DD346A6-8E5D-B04C-3CBE-1936ED20CC65}"/>
              </a:ext>
            </a:extLst>
          </p:cNvPr>
          <p:cNvSpPr txBox="1"/>
          <p:nvPr/>
        </p:nvSpPr>
        <p:spPr>
          <a:xfrm>
            <a:off x="208539" y="654016"/>
            <a:ext cx="792205" cy="184666"/>
          </a:xfrm>
          <a:prstGeom prst="rect">
            <a:avLst/>
          </a:prstGeom>
          <a:solidFill>
            <a:srgbClr val="C00000"/>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THE DEVELOPER</a:t>
            </a:r>
          </a:p>
        </p:txBody>
      </p:sp>
      <p:sp>
        <p:nvSpPr>
          <p:cNvPr id="25" name="TextBox 24">
            <a:extLst>
              <a:ext uri="{FF2B5EF4-FFF2-40B4-BE49-F238E27FC236}">
                <a16:creationId xmlns:a16="http://schemas.microsoft.com/office/drawing/2014/main" id="{D750760E-E12F-4005-C272-60E037EF3E8B}"/>
              </a:ext>
            </a:extLst>
          </p:cNvPr>
          <p:cNvSpPr txBox="1"/>
          <p:nvPr/>
        </p:nvSpPr>
        <p:spPr>
          <a:xfrm>
            <a:off x="4491952" y="657897"/>
            <a:ext cx="545342" cy="184666"/>
          </a:xfrm>
          <a:prstGeom prst="rect">
            <a:avLst/>
          </a:prstGeom>
          <a:solidFill>
            <a:srgbClr val="92D050"/>
          </a:solidFill>
        </p:spPr>
        <p:txBody>
          <a:bodyPr wrap="none" rtlCol="0">
            <a:spAutoFit/>
          </a:bodyPr>
          <a:lstStyle/>
          <a:p>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THE USER</a:t>
            </a:r>
          </a:p>
        </p:txBody>
      </p:sp>
    </p:spTree>
    <p:custDataLst>
      <p:tags r:id="rId1"/>
    </p:custDataLst>
    <p:extLst>
      <p:ext uri="{BB962C8B-B14F-4D97-AF65-F5344CB8AC3E}">
        <p14:creationId xmlns:p14="http://schemas.microsoft.com/office/powerpoint/2010/main" val="1034999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Another Class of Languages</a:t>
            </a:r>
          </a:p>
        </p:txBody>
      </p:sp>
      <p:grpSp>
        <p:nvGrpSpPr>
          <p:cNvPr id="11" name="Group 10">
            <a:extLst>
              <a:ext uri="{FF2B5EF4-FFF2-40B4-BE49-F238E27FC236}">
                <a16:creationId xmlns:a16="http://schemas.microsoft.com/office/drawing/2014/main" id="{1F7225AA-1DA1-703B-7A41-D80A4DAC2D78}"/>
              </a:ext>
            </a:extLst>
          </p:cNvPr>
          <p:cNvGrpSpPr/>
          <p:nvPr/>
        </p:nvGrpSpPr>
        <p:grpSpPr>
          <a:xfrm>
            <a:off x="935665" y="1385783"/>
            <a:ext cx="7316728" cy="2236379"/>
            <a:chOff x="935665" y="928578"/>
            <a:chExt cx="7316728" cy="2236379"/>
          </a:xfrm>
        </p:grpSpPr>
        <p:sp>
          <p:nvSpPr>
            <p:cNvPr id="9" name="Rectangle: Rounded Corners 8">
              <a:extLst>
                <a:ext uri="{FF2B5EF4-FFF2-40B4-BE49-F238E27FC236}">
                  <a16:creationId xmlns:a16="http://schemas.microsoft.com/office/drawing/2014/main" id="{60B42376-6CB7-7B42-034E-7DA5E43D3F4A}"/>
                </a:ext>
              </a:extLst>
            </p:cNvPr>
            <p:cNvSpPr/>
            <p:nvPr/>
          </p:nvSpPr>
          <p:spPr>
            <a:xfrm>
              <a:off x="935665" y="1718931"/>
              <a:ext cx="7316728" cy="655673"/>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Bytecode is an intermediate stage code that is highly optimized but is not low level enough to run directly on the processor.</a:t>
              </a:r>
            </a:p>
          </p:txBody>
        </p:sp>
        <p:sp>
          <p:nvSpPr>
            <p:cNvPr id="3" name="Rectangle: Rounded Corners 2">
              <a:extLst>
                <a:ext uri="{FF2B5EF4-FFF2-40B4-BE49-F238E27FC236}">
                  <a16:creationId xmlns:a16="http://schemas.microsoft.com/office/drawing/2014/main" id="{30FB8CE9-4D49-BC02-2966-AE7ED9A6120B}"/>
                </a:ext>
              </a:extLst>
            </p:cNvPr>
            <p:cNvSpPr/>
            <p:nvPr/>
          </p:nvSpPr>
          <p:spPr>
            <a:xfrm>
              <a:off x="935665" y="928578"/>
              <a:ext cx="7316728" cy="655673"/>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There is a third category of languages where the source code is compiled ahead of time to bytecode during the build step.</a:t>
              </a:r>
            </a:p>
          </p:txBody>
        </p:sp>
        <p:sp>
          <p:nvSpPr>
            <p:cNvPr id="10" name="Rectangle: Rounded Corners 9">
              <a:extLst>
                <a:ext uri="{FF2B5EF4-FFF2-40B4-BE49-F238E27FC236}">
                  <a16:creationId xmlns:a16="http://schemas.microsoft.com/office/drawing/2014/main" id="{92DAFD25-A7A0-FA18-FC87-C92E43C0C282}"/>
                </a:ext>
              </a:extLst>
            </p:cNvPr>
            <p:cNvSpPr/>
            <p:nvPr/>
          </p:nvSpPr>
          <p:spPr>
            <a:xfrm>
              <a:off x="935665" y="2509284"/>
              <a:ext cx="7316728" cy="655673"/>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In many cases, it can be platform agnostic which is unlike compiled languages where you must compile for a specific platform.</a:t>
              </a:r>
            </a:p>
          </p:txBody>
        </p:sp>
      </p:grpSp>
    </p:spTree>
    <p:extLst>
      <p:ext uri="{BB962C8B-B14F-4D97-AF65-F5344CB8AC3E}">
        <p14:creationId xmlns:p14="http://schemas.microsoft.com/office/powerpoint/2010/main" val="2589769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Yet Another Class of Languages</a:t>
            </a:r>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a:extLst>
              <a:ext uri="{FF2B5EF4-FFF2-40B4-BE49-F238E27FC236}">
                <a16:creationId xmlns:a16="http://schemas.microsoft.com/office/drawing/2014/main" id="{DD8404C7-4207-BC20-523A-A81FC702B0F1}"/>
              </a:ext>
            </a:extLst>
          </p:cNvPr>
          <p:cNvSpPr/>
          <p:nvPr/>
        </p:nvSpPr>
        <p:spPr>
          <a:xfrm>
            <a:off x="221509" y="842416"/>
            <a:ext cx="4168908" cy="297020"/>
          </a:xfrm>
          <a:prstGeom prst="rect">
            <a:avLst/>
          </a:prstGeom>
          <a:solidFill>
            <a:srgbClr val="FF858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AHEAD OF TIME</a:t>
            </a:r>
          </a:p>
        </p:txBody>
      </p:sp>
      <p:sp>
        <p:nvSpPr>
          <p:cNvPr id="29" name="Rectangle 28">
            <a:extLst>
              <a:ext uri="{FF2B5EF4-FFF2-40B4-BE49-F238E27FC236}">
                <a16:creationId xmlns:a16="http://schemas.microsoft.com/office/drawing/2014/main" id="{7287BEEF-2D7C-41EF-53DC-775B6534DD64}"/>
              </a:ext>
            </a:extLst>
          </p:cNvPr>
          <p:cNvSpPr/>
          <p:nvPr/>
        </p:nvSpPr>
        <p:spPr>
          <a:xfrm>
            <a:off x="4504922" y="842416"/>
            <a:ext cx="4168908" cy="29702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DURING RUNTIME</a:t>
            </a:r>
          </a:p>
        </p:txBody>
      </p:sp>
      <p:grpSp>
        <p:nvGrpSpPr>
          <p:cNvPr id="35" name="Group 34">
            <a:extLst>
              <a:ext uri="{FF2B5EF4-FFF2-40B4-BE49-F238E27FC236}">
                <a16:creationId xmlns:a16="http://schemas.microsoft.com/office/drawing/2014/main" id="{41897566-2D7A-B2D0-7314-F9459F45AAD3}"/>
              </a:ext>
            </a:extLst>
          </p:cNvPr>
          <p:cNvGrpSpPr/>
          <p:nvPr/>
        </p:nvGrpSpPr>
        <p:grpSpPr>
          <a:xfrm>
            <a:off x="195590" y="2353823"/>
            <a:ext cx="4220745" cy="1132055"/>
            <a:chOff x="221509" y="1446429"/>
            <a:chExt cx="4220745" cy="1132055"/>
          </a:xfrm>
        </p:grpSpPr>
        <p:grpSp>
          <p:nvGrpSpPr>
            <p:cNvPr id="6" name="Group 5">
              <a:extLst>
                <a:ext uri="{FF2B5EF4-FFF2-40B4-BE49-F238E27FC236}">
                  <a16:creationId xmlns:a16="http://schemas.microsoft.com/office/drawing/2014/main" id="{98194F32-DB4C-D1FA-035C-B3B523A43D52}"/>
                </a:ext>
              </a:extLst>
            </p:cNvPr>
            <p:cNvGrpSpPr/>
            <p:nvPr/>
          </p:nvGrpSpPr>
          <p:grpSpPr>
            <a:xfrm>
              <a:off x="221509" y="1446429"/>
              <a:ext cx="974389" cy="1125321"/>
              <a:chOff x="597644" y="2114550"/>
              <a:chExt cx="974389" cy="1125321"/>
            </a:xfrm>
          </p:grpSpPr>
          <p:sp>
            <p:nvSpPr>
              <p:cNvPr id="4" name="TextBox 3">
                <a:extLst>
                  <a:ext uri="{FF2B5EF4-FFF2-40B4-BE49-F238E27FC236}">
                    <a16:creationId xmlns:a16="http://schemas.microsoft.com/office/drawing/2014/main" id="{CDFACCBD-0665-0C94-C5A9-33CE6DC83B6B}"/>
                  </a:ext>
                </a:extLst>
              </p:cNvPr>
              <p:cNvSpPr txBox="1"/>
              <p:nvPr/>
            </p:nvSpPr>
            <p:spPr>
              <a:xfrm>
                <a:off x="597644" y="3009039"/>
                <a:ext cx="974389" cy="2308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5" name="Graphic 4" descr="Document with solid fill">
                <a:extLst>
                  <a:ext uri="{FF2B5EF4-FFF2-40B4-BE49-F238E27FC236}">
                    <a16:creationId xmlns:a16="http://schemas.microsoft.com/office/drawing/2014/main" id="{071AD77D-D7FA-78C5-3C86-CDEC921BF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97" y="2114550"/>
                <a:ext cx="914400" cy="914400"/>
              </a:xfrm>
              <a:prstGeom prst="rect">
                <a:avLst/>
              </a:prstGeom>
            </p:spPr>
          </p:pic>
        </p:grpSp>
        <p:cxnSp>
          <p:nvCxnSpPr>
            <p:cNvPr id="8" name="Straight Arrow Connector 7">
              <a:extLst>
                <a:ext uri="{FF2B5EF4-FFF2-40B4-BE49-F238E27FC236}">
                  <a16:creationId xmlns:a16="http://schemas.microsoft.com/office/drawing/2014/main" id="{08CB4187-6E5A-0174-405A-17FC4BF8D441}"/>
                </a:ext>
              </a:extLst>
            </p:cNvPr>
            <p:cNvCxnSpPr>
              <a:cxnSpLocks/>
            </p:cNvCxnSpPr>
            <p:nvPr/>
          </p:nvCxnSpPr>
          <p:spPr>
            <a:xfrm>
              <a:off x="1178062" y="1954019"/>
              <a:ext cx="61831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C26F57-4A68-EA67-0539-EE94DA003F59}"/>
                </a:ext>
              </a:extLst>
            </p:cNvPr>
            <p:cNvSpPr/>
            <p:nvPr/>
          </p:nvSpPr>
          <p:spPr>
            <a:xfrm>
              <a:off x="1804526" y="1775678"/>
              <a:ext cx="1113771" cy="356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COMPILATION</a:t>
              </a:r>
            </a:p>
          </p:txBody>
        </p:sp>
        <p:pic>
          <p:nvPicPr>
            <p:cNvPr id="30" name="Graphic 29" descr="Paper with solid fill">
              <a:extLst>
                <a:ext uri="{FF2B5EF4-FFF2-40B4-BE49-F238E27FC236}">
                  <a16:creationId xmlns:a16="http://schemas.microsoft.com/office/drawing/2014/main" id="{3B370540-FFA6-FE09-C3B8-CA4C20A94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017" y="1446429"/>
              <a:ext cx="914400" cy="914400"/>
            </a:xfrm>
            <a:prstGeom prst="rect">
              <a:avLst/>
            </a:prstGeom>
          </p:spPr>
        </p:pic>
        <p:sp>
          <p:nvSpPr>
            <p:cNvPr id="31" name="TextBox 30">
              <a:extLst>
                <a:ext uri="{FF2B5EF4-FFF2-40B4-BE49-F238E27FC236}">
                  <a16:creationId xmlns:a16="http://schemas.microsoft.com/office/drawing/2014/main" id="{6BC381DD-9BCE-94DE-330E-0817662A3C15}"/>
                </a:ext>
              </a:extLst>
            </p:cNvPr>
            <p:cNvSpPr txBox="1"/>
            <p:nvPr/>
          </p:nvSpPr>
          <p:spPr>
            <a:xfrm>
              <a:off x="3467865" y="2347652"/>
              <a:ext cx="974389" cy="230832"/>
            </a:xfrm>
            <a:prstGeom prst="rect">
              <a:avLst/>
            </a:prstGeom>
            <a:noFill/>
          </p:spPr>
          <p:txBody>
            <a:bodyPr wrap="square" rtlCol="0">
              <a:spAutoFit/>
            </a:bodyPr>
            <a:lstStyle/>
            <a:p>
              <a:pPr algn="ct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Bytecode</a:t>
              </a:r>
            </a:p>
          </p:txBody>
        </p:sp>
        <p:cxnSp>
          <p:nvCxnSpPr>
            <p:cNvPr id="32" name="Straight Arrow Connector 31">
              <a:extLst>
                <a:ext uri="{FF2B5EF4-FFF2-40B4-BE49-F238E27FC236}">
                  <a16:creationId xmlns:a16="http://schemas.microsoft.com/office/drawing/2014/main" id="{939B9A0A-A92A-E73A-D393-5C880CB95AEA}"/>
                </a:ext>
              </a:extLst>
            </p:cNvPr>
            <p:cNvCxnSpPr>
              <a:cxnSpLocks/>
            </p:cNvCxnSpPr>
            <p:nvPr/>
          </p:nvCxnSpPr>
          <p:spPr>
            <a:xfrm>
              <a:off x="2918297" y="1954019"/>
              <a:ext cx="618312"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CCAA99E2-66E1-DF43-A808-460A19A1038E}"/>
              </a:ext>
            </a:extLst>
          </p:cNvPr>
          <p:cNvSpPr/>
          <p:nvPr/>
        </p:nvSpPr>
        <p:spPr>
          <a:xfrm>
            <a:off x="5351126" y="1977957"/>
            <a:ext cx="2476500" cy="165370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Virtual Machine</a:t>
            </a:r>
          </a:p>
        </p:txBody>
      </p:sp>
      <p:cxnSp>
        <p:nvCxnSpPr>
          <p:cNvPr id="7" name="Straight Arrow Connector 6">
            <a:extLst>
              <a:ext uri="{FF2B5EF4-FFF2-40B4-BE49-F238E27FC236}">
                <a16:creationId xmlns:a16="http://schemas.microsoft.com/office/drawing/2014/main" id="{37F0D77A-73F9-B456-8FC1-E71FE190C298}"/>
              </a:ext>
            </a:extLst>
          </p:cNvPr>
          <p:cNvCxnSpPr>
            <a:cxnSpLocks/>
            <a:stCxn id="30" idx="3"/>
            <a:endCxn id="2" idx="1"/>
          </p:cNvCxnSpPr>
          <p:nvPr/>
        </p:nvCxnSpPr>
        <p:spPr>
          <a:xfrm flipV="1">
            <a:off x="4364498" y="2804809"/>
            <a:ext cx="986628" cy="6214"/>
          </a:xfrm>
          <a:prstGeom prst="straightConnector1">
            <a:avLst/>
          </a:prstGeom>
          <a:ln w="38100" cap="rnd">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53833A-7DF1-B1B9-3C46-7D082F4B3A25}"/>
              </a:ext>
            </a:extLst>
          </p:cNvPr>
          <p:cNvSpPr txBox="1"/>
          <p:nvPr/>
        </p:nvSpPr>
        <p:spPr>
          <a:xfrm>
            <a:off x="5695253" y="3039753"/>
            <a:ext cx="1788245" cy="400110"/>
          </a:xfrm>
          <a:prstGeom prst="rect">
            <a:avLst/>
          </a:prstGeom>
          <a:noFill/>
        </p:spPr>
        <p:txBody>
          <a:bodyPr wrap="square" rtlCol="0">
            <a:spAutoFit/>
          </a:bodyPr>
          <a:lstStyle/>
          <a:p>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 </a:t>
            </a:r>
            <a:r>
              <a:rPr lang="en-US" sz="1000" b="1"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ByteCode</a:t>
            </a: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 to Machine Code &amp; Execute</a:t>
            </a:r>
          </a:p>
        </p:txBody>
      </p:sp>
      <p:sp>
        <p:nvSpPr>
          <p:cNvPr id="15" name="TextBox 14">
            <a:extLst>
              <a:ext uri="{FF2B5EF4-FFF2-40B4-BE49-F238E27FC236}">
                <a16:creationId xmlns:a16="http://schemas.microsoft.com/office/drawing/2014/main" id="{EE5F61B1-0DF7-1E5E-9C1A-B68B06A2CB37}"/>
              </a:ext>
            </a:extLst>
          </p:cNvPr>
          <p:cNvSpPr txBox="1"/>
          <p:nvPr/>
        </p:nvSpPr>
        <p:spPr>
          <a:xfrm>
            <a:off x="208539" y="654016"/>
            <a:ext cx="792205" cy="184666"/>
          </a:xfrm>
          <a:prstGeom prst="rect">
            <a:avLst/>
          </a:prstGeom>
          <a:solidFill>
            <a:srgbClr val="C00000"/>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THE DEVELOPER</a:t>
            </a:r>
          </a:p>
        </p:txBody>
      </p:sp>
      <p:sp>
        <p:nvSpPr>
          <p:cNvPr id="23" name="TextBox 22">
            <a:extLst>
              <a:ext uri="{FF2B5EF4-FFF2-40B4-BE49-F238E27FC236}">
                <a16:creationId xmlns:a16="http://schemas.microsoft.com/office/drawing/2014/main" id="{F87E8761-9F09-B470-3113-AF9C6CC42C8E}"/>
              </a:ext>
            </a:extLst>
          </p:cNvPr>
          <p:cNvSpPr txBox="1"/>
          <p:nvPr/>
        </p:nvSpPr>
        <p:spPr>
          <a:xfrm>
            <a:off x="4491952" y="657897"/>
            <a:ext cx="545342" cy="184666"/>
          </a:xfrm>
          <a:prstGeom prst="rect">
            <a:avLst/>
          </a:prstGeom>
          <a:solidFill>
            <a:srgbClr val="92D050"/>
          </a:solidFill>
        </p:spPr>
        <p:txBody>
          <a:bodyPr wrap="none" rtlCol="0">
            <a:spAutoFit/>
          </a:bodyPr>
          <a:lstStyle/>
          <a:p>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THE USER</a:t>
            </a:r>
          </a:p>
        </p:txBody>
      </p:sp>
    </p:spTree>
    <p:custDataLst>
      <p:tags r:id="rId1"/>
    </p:custDataLst>
    <p:extLst>
      <p:ext uri="{BB962C8B-B14F-4D97-AF65-F5344CB8AC3E}">
        <p14:creationId xmlns:p14="http://schemas.microsoft.com/office/powerpoint/2010/main" val="879192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Java</a:t>
            </a:r>
          </a:p>
        </p:txBody>
      </p:sp>
      <p:pic>
        <p:nvPicPr>
          <p:cNvPr id="2" name="Picture 4" descr="Java Logo - Javatpoint">
            <a:extLst>
              <a:ext uri="{FF2B5EF4-FFF2-40B4-BE49-F238E27FC236}">
                <a16:creationId xmlns:a16="http://schemas.microsoft.com/office/drawing/2014/main" id="{726DDCE0-065E-F910-F4E8-817FAED5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319" y="4060507"/>
            <a:ext cx="1188720" cy="800172"/>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A39DC04-C980-EA28-A2B1-73B43B7C63D5}"/>
              </a:ext>
            </a:extLst>
          </p:cNvPr>
          <p:cNvGrpSpPr/>
          <p:nvPr/>
        </p:nvGrpSpPr>
        <p:grpSpPr>
          <a:xfrm>
            <a:off x="913635" y="1100022"/>
            <a:ext cx="6719684" cy="2544283"/>
            <a:chOff x="913636" y="1259517"/>
            <a:chExt cx="7316728" cy="2544283"/>
          </a:xfrm>
        </p:grpSpPr>
        <p:grpSp>
          <p:nvGrpSpPr>
            <p:cNvPr id="4" name="Group 3">
              <a:extLst>
                <a:ext uri="{FF2B5EF4-FFF2-40B4-BE49-F238E27FC236}">
                  <a16:creationId xmlns:a16="http://schemas.microsoft.com/office/drawing/2014/main" id="{0F83EFDC-22A8-5C6A-9539-F82423A69330}"/>
                </a:ext>
              </a:extLst>
            </p:cNvPr>
            <p:cNvGrpSpPr/>
            <p:nvPr/>
          </p:nvGrpSpPr>
          <p:grpSpPr>
            <a:xfrm>
              <a:off x="913636" y="1259517"/>
              <a:ext cx="7316728" cy="1641844"/>
              <a:chOff x="913636" y="929906"/>
              <a:chExt cx="7316728" cy="1641844"/>
            </a:xfrm>
          </p:grpSpPr>
          <p:sp>
            <p:nvSpPr>
              <p:cNvPr id="5" name="Rectangle: Rounded Corners 4">
                <a:extLst>
                  <a:ext uri="{FF2B5EF4-FFF2-40B4-BE49-F238E27FC236}">
                    <a16:creationId xmlns:a16="http://schemas.microsoft.com/office/drawing/2014/main" id="{DF47080F-37EF-C5A3-EEE5-055507708C39}"/>
                  </a:ext>
                </a:extLst>
              </p:cNvPr>
              <p:cNvSpPr/>
              <p:nvPr/>
            </p:nvSpPr>
            <p:spPr>
              <a:xfrm>
                <a:off x="913636" y="929906"/>
                <a:ext cx="7316728" cy="73940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Open Sans"/>
                    <a:ea typeface="Open Sans"/>
                    <a:cs typeface="Open Sans"/>
                  </a:rPr>
                  <a:t>A Java developer writes code and compiles it to bytecode, ahead-of-time. This bytecode edition is what the end user gets.</a:t>
                </a:r>
              </a:p>
            </p:txBody>
          </p:sp>
          <p:sp>
            <p:nvSpPr>
              <p:cNvPr id="6" name="Rectangle: Rounded Corners 5">
                <a:extLst>
                  <a:ext uri="{FF2B5EF4-FFF2-40B4-BE49-F238E27FC236}">
                    <a16:creationId xmlns:a16="http://schemas.microsoft.com/office/drawing/2014/main" id="{9D11A8EE-1C88-91F6-44BB-8E252F60C5E4}"/>
                  </a:ext>
                </a:extLst>
              </p:cNvPr>
              <p:cNvSpPr/>
              <p:nvPr/>
            </p:nvSpPr>
            <p:spPr>
              <a:xfrm>
                <a:off x="913636" y="183234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This is different from compiled languages and interpreted languages.</a:t>
                </a:r>
              </a:p>
            </p:txBody>
          </p:sp>
        </p:grpSp>
        <p:sp>
          <p:nvSpPr>
            <p:cNvPr id="7" name="Rectangle: Rounded Corners 6">
              <a:extLst>
                <a:ext uri="{FF2B5EF4-FFF2-40B4-BE49-F238E27FC236}">
                  <a16:creationId xmlns:a16="http://schemas.microsoft.com/office/drawing/2014/main" id="{7FAD27C7-9B4A-4BB3-4FA8-EC33EC27FA3E}"/>
                </a:ext>
              </a:extLst>
            </p:cNvPr>
            <p:cNvSpPr/>
            <p:nvPr/>
          </p:nvSpPr>
          <p:spPr>
            <a:xfrm>
              <a:off x="913636" y="306439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In the case of Java, the bytecode edition is neither source code nor directly executable.​​</a:t>
              </a:r>
            </a:p>
          </p:txBody>
        </p:sp>
      </p:grpSp>
    </p:spTree>
    <p:extLst>
      <p:ext uri="{BB962C8B-B14F-4D97-AF65-F5344CB8AC3E}">
        <p14:creationId xmlns:p14="http://schemas.microsoft.com/office/powerpoint/2010/main" val="1449370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Java</a:t>
            </a:r>
          </a:p>
        </p:txBody>
      </p:sp>
      <p:pic>
        <p:nvPicPr>
          <p:cNvPr id="2" name="Picture 4" descr="Java Logo - Javatpoint">
            <a:extLst>
              <a:ext uri="{FF2B5EF4-FFF2-40B4-BE49-F238E27FC236}">
                <a16:creationId xmlns:a16="http://schemas.microsoft.com/office/drawing/2014/main" id="{726DDCE0-065E-F910-F4E8-817FAED5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319" y="4060507"/>
            <a:ext cx="1188720" cy="800172"/>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D2E6F80-58C0-A443-497D-FBBF3F47EBFC}"/>
              </a:ext>
            </a:extLst>
          </p:cNvPr>
          <p:cNvGrpSpPr/>
          <p:nvPr/>
        </p:nvGrpSpPr>
        <p:grpSpPr>
          <a:xfrm>
            <a:off x="910952" y="756220"/>
            <a:ext cx="6722368" cy="3446722"/>
            <a:chOff x="910951" y="756220"/>
            <a:chExt cx="7316728" cy="3446722"/>
          </a:xfrm>
        </p:grpSpPr>
        <p:grpSp>
          <p:nvGrpSpPr>
            <p:cNvPr id="8" name="Group 7">
              <a:extLst>
                <a:ext uri="{FF2B5EF4-FFF2-40B4-BE49-F238E27FC236}">
                  <a16:creationId xmlns:a16="http://schemas.microsoft.com/office/drawing/2014/main" id="{1A39DC04-C980-EA28-A2B1-73B43B7C63D5}"/>
                </a:ext>
              </a:extLst>
            </p:cNvPr>
            <p:cNvGrpSpPr/>
            <p:nvPr/>
          </p:nvGrpSpPr>
          <p:grpSpPr>
            <a:xfrm>
              <a:off x="910951" y="756220"/>
              <a:ext cx="7316728" cy="2544283"/>
              <a:chOff x="913636" y="1259517"/>
              <a:chExt cx="7316728" cy="2544283"/>
            </a:xfrm>
          </p:grpSpPr>
          <p:grpSp>
            <p:nvGrpSpPr>
              <p:cNvPr id="4" name="Group 3">
                <a:extLst>
                  <a:ext uri="{FF2B5EF4-FFF2-40B4-BE49-F238E27FC236}">
                    <a16:creationId xmlns:a16="http://schemas.microsoft.com/office/drawing/2014/main" id="{0F83EFDC-22A8-5C6A-9539-F82423A69330}"/>
                  </a:ext>
                </a:extLst>
              </p:cNvPr>
              <p:cNvGrpSpPr/>
              <p:nvPr/>
            </p:nvGrpSpPr>
            <p:grpSpPr>
              <a:xfrm>
                <a:off x="913636" y="1259517"/>
                <a:ext cx="7316728" cy="1641844"/>
                <a:chOff x="913636" y="929906"/>
                <a:chExt cx="7316728" cy="1641844"/>
              </a:xfrm>
            </p:grpSpPr>
            <p:sp>
              <p:nvSpPr>
                <p:cNvPr id="5" name="Rectangle: Rounded Corners 4">
                  <a:extLst>
                    <a:ext uri="{FF2B5EF4-FFF2-40B4-BE49-F238E27FC236}">
                      <a16:creationId xmlns:a16="http://schemas.microsoft.com/office/drawing/2014/main" id="{DF47080F-37EF-C5A3-EEE5-055507708C39}"/>
                    </a:ext>
                  </a:extLst>
                </p:cNvPr>
                <p:cNvSpPr/>
                <p:nvPr/>
              </p:nvSpPr>
              <p:spPr>
                <a:xfrm>
                  <a:off x="913636" y="929906"/>
                  <a:ext cx="7316728" cy="73940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At the user end, the Java Virtual Machine or JVM needs to be installed.</a:t>
                  </a:r>
                </a:p>
              </p:txBody>
            </p:sp>
            <p:sp>
              <p:nvSpPr>
                <p:cNvPr id="6" name="Rectangle: Rounded Corners 5">
                  <a:extLst>
                    <a:ext uri="{FF2B5EF4-FFF2-40B4-BE49-F238E27FC236}">
                      <a16:creationId xmlns:a16="http://schemas.microsoft.com/office/drawing/2014/main" id="{9D11A8EE-1C88-91F6-44BB-8E252F60C5E4}"/>
                    </a:ext>
                  </a:extLst>
                </p:cNvPr>
                <p:cNvSpPr/>
                <p:nvPr/>
              </p:nvSpPr>
              <p:spPr>
                <a:xfrm>
                  <a:off x="913636" y="183234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The JVM takes the bytecode file and uses a Just-in-Time compiler to convert it to optimized machine code specific to the platform and executes it.</a:t>
                  </a:r>
                </a:p>
              </p:txBody>
            </p:sp>
          </p:grpSp>
          <p:sp>
            <p:nvSpPr>
              <p:cNvPr id="7" name="Rectangle: Rounded Corners 6">
                <a:extLst>
                  <a:ext uri="{FF2B5EF4-FFF2-40B4-BE49-F238E27FC236}">
                    <a16:creationId xmlns:a16="http://schemas.microsoft.com/office/drawing/2014/main" id="{7FAD27C7-9B4A-4BB3-4FA8-EC33EC27FA3E}"/>
                  </a:ext>
                </a:extLst>
              </p:cNvPr>
              <p:cNvSpPr/>
              <p:nvPr/>
            </p:nvSpPr>
            <p:spPr>
              <a:xfrm>
                <a:off x="913636" y="3064394"/>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​The virtual machine environment manages the platform specific compilation duties by using bytecode – a highly optimized low version of the code that can be taken across from midway to full compilation and execution.​</a:t>
                </a:r>
              </a:p>
            </p:txBody>
          </p:sp>
        </p:grpSp>
        <p:sp>
          <p:nvSpPr>
            <p:cNvPr id="3" name="Rectangle: Rounded Corners 2">
              <a:extLst>
                <a:ext uri="{FF2B5EF4-FFF2-40B4-BE49-F238E27FC236}">
                  <a16:creationId xmlns:a16="http://schemas.microsoft.com/office/drawing/2014/main" id="{DF0CDA5A-EF8C-E644-7A8C-952B2DB0CE7B}"/>
                </a:ext>
              </a:extLst>
            </p:cNvPr>
            <p:cNvSpPr/>
            <p:nvPr/>
          </p:nvSpPr>
          <p:spPr>
            <a:xfrm>
              <a:off x="910951" y="3463536"/>
              <a:ext cx="7316728" cy="739406"/>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Java Bytecode is highly optimized and can be executed wherever a compatible Java Virtual Machine (JVM) is available.​</a:t>
              </a:r>
            </a:p>
          </p:txBody>
        </p:sp>
      </p:grpSp>
    </p:spTree>
    <p:extLst>
      <p:ext uri="{BB962C8B-B14F-4D97-AF65-F5344CB8AC3E}">
        <p14:creationId xmlns:p14="http://schemas.microsoft.com/office/powerpoint/2010/main" val="323366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Computer Programming</a:t>
            </a:r>
          </a:p>
        </p:txBody>
      </p:sp>
      <p:sp>
        <p:nvSpPr>
          <p:cNvPr id="2" name="TextBox 1">
            <a:extLst>
              <a:ext uri="{FF2B5EF4-FFF2-40B4-BE49-F238E27FC236}">
                <a16:creationId xmlns:a16="http://schemas.microsoft.com/office/drawing/2014/main" id="{F3C0660A-9315-F3DA-B1A1-8F41978004E3}"/>
              </a:ext>
            </a:extLst>
          </p:cNvPr>
          <p:cNvSpPr txBox="1"/>
          <p:nvPr/>
        </p:nvSpPr>
        <p:spPr>
          <a:xfrm>
            <a:off x="682264" y="1344199"/>
            <a:ext cx="7779471" cy="779150"/>
          </a:xfrm>
          <a:prstGeom prst="round2DiagRect">
            <a:avLst/>
          </a:prstGeom>
          <a:noFill/>
          <a:ln>
            <a:solidFill>
              <a:srgbClr val="002060"/>
            </a:solidFill>
          </a:ln>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GB" b="0" i="0">
                <a:solidFill>
                  <a:srgbClr val="000000"/>
                </a:solidFill>
                <a:effectLst/>
                <a:latin typeface="Open Sans"/>
                <a:ea typeface="Open Sans"/>
                <a:cs typeface="Open Sans"/>
              </a:rPr>
              <a:t>Computer </a:t>
            </a:r>
            <a:r>
              <a:rPr lang="en-GB">
                <a:latin typeface="Open Sans"/>
                <a:ea typeface="Open Sans"/>
                <a:cs typeface="Open Sans"/>
              </a:rPr>
              <a:t>programming</a:t>
            </a:r>
            <a:r>
              <a:rPr lang="en-GB" b="0" i="0">
                <a:solidFill>
                  <a:srgbClr val="000000"/>
                </a:solidFill>
                <a:effectLst/>
                <a:latin typeface="Open Sans"/>
                <a:ea typeface="Open Sans"/>
                <a:cs typeface="Open Sans"/>
              </a:rPr>
              <a:t> is the process of writing a set of instructions that tell a computer how to process data and produce results.</a:t>
            </a:r>
            <a:endParaRPr lang="en-US">
              <a:solidFill>
                <a:schemeClr val="tx1"/>
              </a:solidFill>
              <a:latin typeface="Open Sans"/>
              <a:ea typeface="Open Sans"/>
              <a:cs typeface="Open Sans"/>
            </a:endParaRPr>
          </a:p>
        </p:txBody>
      </p:sp>
      <p:grpSp>
        <p:nvGrpSpPr>
          <p:cNvPr id="3" name="Group 2">
            <a:extLst>
              <a:ext uri="{FF2B5EF4-FFF2-40B4-BE49-F238E27FC236}">
                <a16:creationId xmlns:a16="http://schemas.microsoft.com/office/drawing/2014/main" id="{C96C05B4-0174-DBB4-6DB0-CF9A2869B834}"/>
              </a:ext>
            </a:extLst>
          </p:cNvPr>
          <p:cNvGrpSpPr/>
          <p:nvPr/>
        </p:nvGrpSpPr>
        <p:grpSpPr>
          <a:xfrm>
            <a:off x="341992" y="2917478"/>
            <a:ext cx="8460014" cy="1840277"/>
            <a:chOff x="182505" y="1651611"/>
            <a:chExt cx="8460014" cy="1840277"/>
          </a:xfrm>
        </p:grpSpPr>
        <p:pic>
          <p:nvPicPr>
            <p:cNvPr id="4" name="Picture 3" descr="A computer with a keyboard and mouse&#10;&#10;Description automatically generated">
              <a:extLst>
                <a:ext uri="{FF2B5EF4-FFF2-40B4-BE49-F238E27FC236}">
                  <a16:creationId xmlns:a16="http://schemas.microsoft.com/office/drawing/2014/main" id="{38FFFCEF-7B08-D76E-6955-685B0CFB07EF}"/>
                </a:ext>
              </a:extLst>
            </p:cNvPr>
            <p:cNvPicPr>
              <a:picLocks noChangeAspect="1"/>
            </p:cNvPicPr>
            <p:nvPr/>
          </p:nvPicPr>
          <p:blipFill rotWithShape="1">
            <a:blip r:embed="rId3"/>
            <a:srcRect l="7615" t="14865" r="22646" b="6756"/>
            <a:stretch/>
          </p:blipFill>
          <p:spPr>
            <a:xfrm>
              <a:off x="3327988" y="1651611"/>
              <a:ext cx="2456121" cy="1840277"/>
            </a:xfrm>
            <a:prstGeom prst="rect">
              <a:avLst/>
            </a:prstGeom>
          </p:spPr>
        </p:pic>
        <p:sp>
          <p:nvSpPr>
            <p:cNvPr id="5" name="Arrow: Right 4">
              <a:extLst>
                <a:ext uri="{FF2B5EF4-FFF2-40B4-BE49-F238E27FC236}">
                  <a16:creationId xmlns:a16="http://schemas.microsoft.com/office/drawing/2014/main" id="{30840C81-A3DF-6AC1-C251-3753BB44EDEC}"/>
                </a:ext>
              </a:extLst>
            </p:cNvPr>
            <p:cNvSpPr/>
            <p:nvPr/>
          </p:nvSpPr>
          <p:spPr>
            <a:xfrm>
              <a:off x="1908536" y="2369732"/>
              <a:ext cx="919716" cy="202018"/>
            </a:xfrm>
            <a:prstGeom prst="rightArrow">
              <a:avLst/>
            </a:prstGeom>
            <a:solidFill>
              <a:srgbClr val="82B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E11E04-5ED2-28D9-5DAC-7BE573882281}"/>
                </a:ext>
              </a:extLst>
            </p:cNvPr>
            <p:cNvSpPr txBox="1"/>
            <p:nvPr/>
          </p:nvSpPr>
          <p:spPr>
            <a:xfrm>
              <a:off x="182505" y="2301464"/>
              <a:ext cx="1923166" cy="338554"/>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INPUT</a:t>
              </a:r>
            </a:p>
          </p:txBody>
        </p:sp>
        <p:sp>
          <p:nvSpPr>
            <p:cNvPr id="7" name="TextBox 6">
              <a:extLst>
                <a:ext uri="{FF2B5EF4-FFF2-40B4-BE49-F238E27FC236}">
                  <a16:creationId xmlns:a16="http://schemas.microsoft.com/office/drawing/2014/main" id="{6DF63DE2-98FD-C016-6600-5F3FB2A8B794}"/>
                </a:ext>
              </a:extLst>
            </p:cNvPr>
            <p:cNvSpPr txBox="1"/>
            <p:nvPr/>
          </p:nvSpPr>
          <p:spPr>
            <a:xfrm>
              <a:off x="6719353" y="2305008"/>
              <a:ext cx="1923166" cy="338554"/>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OUTPUT</a:t>
              </a:r>
            </a:p>
          </p:txBody>
        </p:sp>
        <p:sp>
          <p:nvSpPr>
            <p:cNvPr id="8" name="Arrow: Right 7">
              <a:extLst>
                <a:ext uri="{FF2B5EF4-FFF2-40B4-BE49-F238E27FC236}">
                  <a16:creationId xmlns:a16="http://schemas.microsoft.com/office/drawing/2014/main" id="{ACCE663C-98B2-64FE-05F2-34F4AC537922}"/>
                </a:ext>
              </a:extLst>
            </p:cNvPr>
            <p:cNvSpPr/>
            <p:nvPr/>
          </p:nvSpPr>
          <p:spPr>
            <a:xfrm>
              <a:off x="6045069" y="2377746"/>
              <a:ext cx="919716" cy="202018"/>
            </a:xfrm>
            <a:prstGeom prst="rightArrow">
              <a:avLst/>
            </a:prstGeom>
            <a:solidFill>
              <a:srgbClr val="82B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8662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Java</a:t>
            </a:r>
          </a:p>
        </p:txBody>
      </p:sp>
      <p:sp>
        <p:nvSpPr>
          <p:cNvPr id="5" name="TextBox 4">
            <a:extLst>
              <a:ext uri="{FF2B5EF4-FFF2-40B4-BE49-F238E27FC236}">
                <a16:creationId xmlns:a16="http://schemas.microsoft.com/office/drawing/2014/main" id="{9B1BF98B-DE6E-2D26-EE62-73AEFAE8A32E}"/>
              </a:ext>
            </a:extLst>
          </p:cNvPr>
          <p:cNvSpPr txBox="1"/>
          <p:nvPr/>
        </p:nvSpPr>
        <p:spPr>
          <a:xfrm>
            <a:off x="1525620" y="1802276"/>
            <a:ext cx="74902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Writes source code</a:t>
            </a:r>
          </a:p>
        </p:txBody>
      </p:sp>
      <p:pic>
        <p:nvPicPr>
          <p:cNvPr id="4" name="Graphic 3" descr="User with solid fill">
            <a:extLst>
              <a:ext uri="{FF2B5EF4-FFF2-40B4-BE49-F238E27FC236}">
                <a16:creationId xmlns:a16="http://schemas.microsoft.com/office/drawing/2014/main" id="{71308A35-14E8-D484-6A53-5B289CC6B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2" y="2114550"/>
            <a:ext cx="914400" cy="914400"/>
          </a:xfrm>
          <a:prstGeom prst="rect">
            <a:avLst/>
          </a:prstGeom>
        </p:spPr>
      </p:pic>
      <p:sp>
        <p:nvSpPr>
          <p:cNvPr id="6" name="TextBox 5">
            <a:extLst>
              <a:ext uri="{FF2B5EF4-FFF2-40B4-BE49-F238E27FC236}">
                <a16:creationId xmlns:a16="http://schemas.microsoft.com/office/drawing/2014/main" id="{D42F2243-C7F1-9828-BDE0-536F7464D688}"/>
              </a:ext>
            </a:extLst>
          </p:cNvPr>
          <p:cNvSpPr txBox="1"/>
          <p:nvPr/>
        </p:nvSpPr>
        <p:spPr>
          <a:xfrm>
            <a:off x="455711" y="2925693"/>
            <a:ext cx="1047082"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Developer</a:t>
            </a:r>
          </a:p>
        </p:txBody>
      </p:sp>
      <p:cxnSp>
        <p:nvCxnSpPr>
          <p:cNvPr id="8" name="Straight Arrow Connector 7">
            <a:extLst>
              <a:ext uri="{FF2B5EF4-FFF2-40B4-BE49-F238E27FC236}">
                <a16:creationId xmlns:a16="http://schemas.microsoft.com/office/drawing/2014/main" id="{79AED974-BB25-D58A-585A-911D91FD09C4}"/>
              </a:ext>
            </a:extLst>
          </p:cNvPr>
          <p:cNvCxnSpPr>
            <a:cxnSpLocks/>
            <a:stCxn id="4" idx="3"/>
          </p:cNvCxnSpPr>
          <p:nvPr/>
        </p:nvCxnSpPr>
        <p:spPr>
          <a:xfrm>
            <a:off x="1436452" y="2571750"/>
            <a:ext cx="303178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45A50A-4B7D-D33D-EE05-39297BDE2772}"/>
              </a:ext>
            </a:extLst>
          </p:cNvPr>
          <p:cNvSpPr/>
          <p:nvPr/>
        </p:nvSpPr>
        <p:spPr>
          <a:xfrm>
            <a:off x="1807770"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E92E01E1-146F-4C86-2DC1-8DE6E3792E4C}"/>
              </a:ext>
            </a:extLst>
          </p:cNvPr>
          <p:cNvSpPr txBox="1"/>
          <p:nvPr/>
        </p:nvSpPr>
        <p:spPr>
          <a:xfrm>
            <a:off x="3290378" y="1802276"/>
            <a:ext cx="974389" cy="646331"/>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Compiles to bytecode</a:t>
            </a:r>
          </a:p>
        </p:txBody>
      </p:sp>
      <p:sp>
        <p:nvSpPr>
          <p:cNvPr id="15" name="Oval 14">
            <a:extLst>
              <a:ext uri="{FF2B5EF4-FFF2-40B4-BE49-F238E27FC236}">
                <a16:creationId xmlns:a16="http://schemas.microsoft.com/office/drawing/2014/main" id="{0AA8FD2E-639B-6C62-2573-1DB58DEB5BC9}"/>
              </a:ext>
            </a:extLst>
          </p:cNvPr>
          <p:cNvSpPr/>
          <p:nvPr/>
        </p:nvSpPr>
        <p:spPr>
          <a:xfrm>
            <a:off x="3685208"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phic 16" descr="Paper with solid fill">
            <a:extLst>
              <a:ext uri="{FF2B5EF4-FFF2-40B4-BE49-F238E27FC236}">
                <a16:creationId xmlns:a16="http://schemas.microsoft.com/office/drawing/2014/main" id="{5E214448-E48D-64E6-4F72-97553D6080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6390" y="2105302"/>
            <a:ext cx="914400" cy="914400"/>
          </a:xfrm>
          <a:prstGeom prst="rect">
            <a:avLst/>
          </a:prstGeom>
        </p:spPr>
      </p:pic>
      <p:sp>
        <p:nvSpPr>
          <p:cNvPr id="19" name="TextBox 18">
            <a:extLst>
              <a:ext uri="{FF2B5EF4-FFF2-40B4-BE49-F238E27FC236}">
                <a16:creationId xmlns:a16="http://schemas.microsoft.com/office/drawing/2014/main" id="{3344CCCA-19B5-981F-3CA8-00570C910EB0}"/>
              </a:ext>
            </a:extLst>
          </p:cNvPr>
          <p:cNvSpPr txBox="1"/>
          <p:nvPr/>
        </p:nvSpPr>
        <p:spPr>
          <a:xfrm>
            <a:off x="4468238" y="3006525"/>
            <a:ext cx="974389" cy="230832"/>
          </a:xfrm>
          <a:prstGeom prst="rect">
            <a:avLst/>
          </a:prstGeom>
          <a:noFill/>
        </p:spPr>
        <p:txBody>
          <a:bodyPr wrap="square" rtlCol="0">
            <a:spAutoFit/>
          </a:bodyPr>
          <a:lstStyle/>
          <a:p>
            <a:pPr algn="ctr"/>
            <a:r>
              <a:rPr lang="en-US" sz="9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MyApp.class</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Graphic 19" descr="User with solid fill">
            <a:extLst>
              <a:ext uri="{FF2B5EF4-FFF2-40B4-BE49-F238E27FC236}">
                <a16:creationId xmlns:a16="http://schemas.microsoft.com/office/drawing/2014/main" id="{9E0ACDEE-E515-5D33-EC20-39A9118F8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805012"/>
            <a:ext cx="596628" cy="596628"/>
          </a:xfrm>
          <a:prstGeom prst="rect">
            <a:avLst/>
          </a:prstGeom>
        </p:spPr>
      </p:pic>
      <p:sp>
        <p:nvSpPr>
          <p:cNvPr id="21" name="TextBox 20">
            <a:extLst>
              <a:ext uri="{FF2B5EF4-FFF2-40B4-BE49-F238E27FC236}">
                <a16:creationId xmlns:a16="http://schemas.microsoft.com/office/drawing/2014/main" id="{2BAC7C11-478A-3442-1B10-7C1F146A7F49}"/>
              </a:ext>
            </a:extLst>
          </p:cNvPr>
          <p:cNvSpPr txBox="1"/>
          <p:nvPr/>
        </p:nvSpPr>
        <p:spPr>
          <a:xfrm>
            <a:off x="6985474" y="130063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2" name="Graphic 21" descr="User with solid fill">
            <a:extLst>
              <a:ext uri="{FF2B5EF4-FFF2-40B4-BE49-F238E27FC236}">
                <a16:creationId xmlns:a16="http://schemas.microsoft.com/office/drawing/2014/main" id="{0EC205D3-FAAD-559C-8750-FC0B9D09F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6057" y="2263122"/>
            <a:ext cx="596628" cy="596628"/>
          </a:xfrm>
          <a:prstGeom prst="rect">
            <a:avLst/>
          </a:prstGeom>
        </p:spPr>
      </p:pic>
      <p:sp>
        <p:nvSpPr>
          <p:cNvPr id="23" name="TextBox 22">
            <a:extLst>
              <a:ext uri="{FF2B5EF4-FFF2-40B4-BE49-F238E27FC236}">
                <a16:creationId xmlns:a16="http://schemas.microsoft.com/office/drawing/2014/main" id="{CD3BA065-5ED5-3A70-E3AF-22C86DB4D518}"/>
              </a:ext>
            </a:extLst>
          </p:cNvPr>
          <p:cNvSpPr txBox="1"/>
          <p:nvPr/>
        </p:nvSpPr>
        <p:spPr>
          <a:xfrm>
            <a:off x="7898951" y="2758742"/>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4" name="Graphic 23" descr="User with solid fill">
            <a:extLst>
              <a:ext uri="{FF2B5EF4-FFF2-40B4-BE49-F238E27FC236}">
                <a16:creationId xmlns:a16="http://schemas.microsoft.com/office/drawing/2014/main" id="{430FDCDF-40E4-C7FA-9426-67AF48BB7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3876875"/>
            <a:ext cx="596628" cy="596628"/>
          </a:xfrm>
          <a:prstGeom prst="rect">
            <a:avLst/>
          </a:prstGeom>
        </p:spPr>
      </p:pic>
      <p:sp>
        <p:nvSpPr>
          <p:cNvPr id="25" name="TextBox 24">
            <a:extLst>
              <a:ext uri="{FF2B5EF4-FFF2-40B4-BE49-F238E27FC236}">
                <a16:creationId xmlns:a16="http://schemas.microsoft.com/office/drawing/2014/main" id="{2ED7E78C-BE60-35B9-DA0E-FB38ED67993E}"/>
              </a:ext>
            </a:extLst>
          </p:cNvPr>
          <p:cNvSpPr txBox="1"/>
          <p:nvPr/>
        </p:nvSpPr>
        <p:spPr>
          <a:xfrm>
            <a:off x="6985474" y="4372495"/>
            <a:ext cx="490840" cy="261610"/>
          </a:xfrm>
          <a:prstGeom prst="rect">
            <a:avLst/>
          </a:prstGeom>
          <a:noFill/>
        </p:spPr>
        <p:txBody>
          <a:bodyPr wrap="none" rtlCol="0">
            <a:spAutoFit/>
          </a:bodyPr>
          <a:lstStyle/>
          <a:p>
            <a:r>
              <a:rPr lang="en-U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27" name="Straight Arrow Connector 26">
            <a:extLst>
              <a:ext uri="{FF2B5EF4-FFF2-40B4-BE49-F238E27FC236}">
                <a16:creationId xmlns:a16="http://schemas.microsoft.com/office/drawing/2014/main" id="{D2994D37-487E-4A1A-2A75-974FEFFAAE3B}"/>
              </a:ext>
            </a:extLst>
          </p:cNvPr>
          <p:cNvCxnSpPr>
            <a:stCxn id="17" idx="3"/>
            <a:endCxn id="21" idx="1"/>
          </p:cNvCxnSpPr>
          <p:nvPr/>
        </p:nvCxnSpPr>
        <p:spPr>
          <a:xfrm flipV="1">
            <a:off x="5390790" y="1431437"/>
            <a:ext cx="1594684" cy="1131065"/>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7937A6-767B-4F9C-BFCF-891217A2048B}"/>
              </a:ext>
            </a:extLst>
          </p:cNvPr>
          <p:cNvCxnSpPr>
            <a:stCxn id="17" idx="3"/>
            <a:endCxn id="22" idx="1"/>
          </p:cNvCxnSpPr>
          <p:nvPr/>
        </p:nvCxnSpPr>
        <p:spPr>
          <a:xfrm flipV="1">
            <a:off x="5390790" y="2561436"/>
            <a:ext cx="2455267" cy="1066"/>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E38B79-8282-4DC2-D5AB-3C57F3968C41}"/>
              </a:ext>
            </a:extLst>
          </p:cNvPr>
          <p:cNvCxnSpPr>
            <a:stCxn id="17" idx="3"/>
            <a:endCxn id="24" idx="1"/>
          </p:cNvCxnSpPr>
          <p:nvPr/>
        </p:nvCxnSpPr>
        <p:spPr>
          <a:xfrm>
            <a:off x="5390790" y="2562502"/>
            <a:ext cx="1541790" cy="1612687"/>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Morse Code with solid fill">
            <a:extLst>
              <a:ext uri="{FF2B5EF4-FFF2-40B4-BE49-F238E27FC236}">
                <a16:creationId xmlns:a16="http://schemas.microsoft.com/office/drawing/2014/main" id="{CF62D9AC-C250-FD7F-A664-854168D3D8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9861" y="2550045"/>
            <a:ext cx="375648" cy="375648"/>
          </a:xfrm>
          <a:prstGeom prst="rect">
            <a:avLst/>
          </a:prstGeom>
        </p:spPr>
      </p:pic>
      <p:sp>
        <p:nvSpPr>
          <p:cNvPr id="2" name="TextBox 1">
            <a:extLst>
              <a:ext uri="{FF2B5EF4-FFF2-40B4-BE49-F238E27FC236}">
                <a16:creationId xmlns:a16="http://schemas.microsoft.com/office/drawing/2014/main" id="{33FEFA0A-09D5-D5DA-3E8F-0059EA2395DB}"/>
              </a:ext>
            </a:extLst>
          </p:cNvPr>
          <p:cNvSpPr txBox="1"/>
          <p:nvPr/>
        </p:nvSpPr>
        <p:spPr>
          <a:xfrm>
            <a:off x="4385202" y="1139203"/>
            <a:ext cx="1096775" cy="307777"/>
          </a:xfrm>
          <a:prstGeom prst="rect">
            <a:avLst/>
          </a:prstGeom>
          <a:noFill/>
        </p:spPr>
        <p:txBody>
          <a:bodyPr wrap="none" rtlCol="0">
            <a:spAutoFit/>
          </a:bodyPr>
          <a:lstStyle/>
          <a:p>
            <a:r>
              <a:rPr lang="en-US" dirty="0">
                <a:solidFill>
                  <a:schemeClr val="tx1"/>
                </a:solidFill>
                <a:latin typeface="Chalkduster" panose="03050602040202020205" pitchFamily="66" charset="77"/>
                <a:ea typeface="Open Sans" panose="020B0606030504020204" pitchFamily="34" charset="0"/>
                <a:cs typeface="Open Sans" panose="020B0606030504020204" pitchFamily="34" charset="0"/>
              </a:rPr>
              <a:t>Bytecode</a:t>
            </a:r>
          </a:p>
        </p:txBody>
      </p:sp>
      <p:cxnSp>
        <p:nvCxnSpPr>
          <p:cNvPr id="16" name="Straight Arrow Connector 15">
            <a:extLst>
              <a:ext uri="{FF2B5EF4-FFF2-40B4-BE49-F238E27FC236}">
                <a16:creationId xmlns:a16="http://schemas.microsoft.com/office/drawing/2014/main" id="{E40F7499-85C2-7331-3C4F-3EBB07D3CE2E}"/>
              </a:ext>
            </a:extLst>
          </p:cNvPr>
          <p:cNvCxnSpPr>
            <a:stCxn id="2" idx="2"/>
            <a:endCxn id="17" idx="0"/>
          </p:cNvCxnSpPr>
          <p:nvPr/>
        </p:nvCxnSpPr>
        <p:spPr>
          <a:xfrm>
            <a:off x="4933590" y="1446980"/>
            <a:ext cx="0" cy="658322"/>
          </a:xfrm>
          <a:prstGeom prst="straightConnector1">
            <a:avLst/>
          </a:prstGeom>
          <a:ln w="25400" cap="rnd">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69286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Java</a:t>
            </a:r>
          </a:p>
        </p:txBody>
      </p:sp>
      <p:sp>
        <p:nvSpPr>
          <p:cNvPr id="5" name="TextBox 4">
            <a:extLst>
              <a:ext uri="{FF2B5EF4-FFF2-40B4-BE49-F238E27FC236}">
                <a16:creationId xmlns:a16="http://schemas.microsoft.com/office/drawing/2014/main" id="{9B1BF98B-DE6E-2D26-EE62-73AEFAE8A32E}"/>
              </a:ext>
            </a:extLst>
          </p:cNvPr>
          <p:cNvSpPr txBox="1"/>
          <p:nvPr/>
        </p:nvSpPr>
        <p:spPr>
          <a:xfrm>
            <a:off x="1525620" y="1802276"/>
            <a:ext cx="749029" cy="646331"/>
          </a:xfrm>
          <a:prstGeom prst="rect">
            <a:avLst/>
          </a:prstGeom>
          <a:noFill/>
        </p:spPr>
        <p:txBody>
          <a:bodyPr wrap="square" rtlCol="0">
            <a:spAutoFit/>
          </a:bodyPr>
          <a:lstStyle/>
          <a:p>
            <a:pPr algn="ctr"/>
            <a:r>
              <a:rPr lang="en-US" sz="1200" dirty="0">
                <a:solidFill>
                  <a:srgbClr val="002060"/>
                </a:solidFill>
                <a:latin typeface="Open Sans" panose="020B0606030504020204" pitchFamily="34" charset="0"/>
                <a:ea typeface="Open Sans" panose="020B0606030504020204" pitchFamily="34" charset="0"/>
                <a:cs typeface="Open Sans" panose="020B0606030504020204" pitchFamily="34" charset="0"/>
              </a:rPr>
              <a:t>Writes source code</a:t>
            </a:r>
          </a:p>
        </p:txBody>
      </p:sp>
      <p:pic>
        <p:nvPicPr>
          <p:cNvPr id="4" name="Graphic 3" descr="User with solid fill">
            <a:extLst>
              <a:ext uri="{FF2B5EF4-FFF2-40B4-BE49-F238E27FC236}">
                <a16:creationId xmlns:a16="http://schemas.microsoft.com/office/drawing/2014/main" id="{71308A35-14E8-D484-6A53-5B289CC6B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2" y="2114550"/>
            <a:ext cx="914400" cy="914400"/>
          </a:xfrm>
          <a:prstGeom prst="rect">
            <a:avLst/>
          </a:prstGeom>
        </p:spPr>
      </p:pic>
      <p:sp>
        <p:nvSpPr>
          <p:cNvPr id="6" name="TextBox 5">
            <a:extLst>
              <a:ext uri="{FF2B5EF4-FFF2-40B4-BE49-F238E27FC236}">
                <a16:creationId xmlns:a16="http://schemas.microsoft.com/office/drawing/2014/main" id="{D42F2243-C7F1-9828-BDE0-536F7464D688}"/>
              </a:ext>
            </a:extLst>
          </p:cNvPr>
          <p:cNvSpPr txBox="1"/>
          <p:nvPr/>
        </p:nvSpPr>
        <p:spPr>
          <a:xfrm>
            <a:off x="455711" y="2925693"/>
            <a:ext cx="1047082" cy="307777"/>
          </a:xfrm>
          <a:prstGeom prst="rect">
            <a:avLst/>
          </a:prstGeom>
          <a:noFill/>
        </p:spPr>
        <p:txBody>
          <a:bodyPr wrap="none" rtlCol="0">
            <a:spAutoFit/>
          </a:bodyPr>
          <a:lstStyle/>
          <a:p>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Developer</a:t>
            </a:r>
          </a:p>
        </p:txBody>
      </p:sp>
      <p:cxnSp>
        <p:nvCxnSpPr>
          <p:cNvPr id="8" name="Straight Arrow Connector 7">
            <a:extLst>
              <a:ext uri="{FF2B5EF4-FFF2-40B4-BE49-F238E27FC236}">
                <a16:creationId xmlns:a16="http://schemas.microsoft.com/office/drawing/2014/main" id="{79AED974-BB25-D58A-585A-911D91FD09C4}"/>
              </a:ext>
            </a:extLst>
          </p:cNvPr>
          <p:cNvCxnSpPr>
            <a:cxnSpLocks/>
            <a:stCxn id="4" idx="3"/>
          </p:cNvCxnSpPr>
          <p:nvPr/>
        </p:nvCxnSpPr>
        <p:spPr>
          <a:xfrm>
            <a:off x="1436452" y="2571750"/>
            <a:ext cx="303178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45A50A-4B7D-D33D-EE05-39297BDE2772}"/>
              </a:ext>
            </a:extLst>
          </p:cNvPr>
          <p:cNvSpPr/>
          <p:nvPr/>
        </p:nvSpPr>
        <p:spPr>
          <a:xfrm>
            <a:off x="1807770"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E92E01E1-146F-4C86-2DC1-8DE6E3792E4C}"/>
              </a:ext>
            </a:extLst>
          </p:cNvPr>
          <p:cNvSpPr txBox="1"/>
          <p:nvPr/>
        </p:nvSpPr>
        <p:spPr>
          <a:xfrm>
            <a:off x="3290378" y="1802276"/>
            <a:ext cx="974389" cy="646331"/>
          </a:xfrm>
          <a:prstGeom prst="rect">
            <a:avLst/>
          </a:prstGeom>
          <a:noFill/>
        </p:spPr>
        <p:txBody>
          <a:bodyPr wrap="square" rtlCol="0">
            <a:spAutoFit/>
          </a:bodyPr>
          <a:lstStyle/>
          <a:p>
            <a:pPr algn="ctr"/>
            <a:r>
              <a:rPr lang="en-US" sz="1200" dirty="0">
                <a:solidFill>
                  <a:srgbClr val="002060"/>
                </a:solidFill>
                <a:latin typeface="Open Sans" panose="020B0606030504020204" pitchFamily="34" charset="0"/>
                <a:ea typeface="Open Sans" panose="020B0606030504020204" pitchFamily="34" charset="0"/>
                <a:cs typeface="Open Sans" panose="020B0606030504020204" pitchFamily="34" charset="0"/>
              </a:rPr>
              <a:t>Compiles to bytecode</a:t>
            </a:r>
          </a:p>
        </p:txBody>
      </p:sp>
      <p:sp>
        <p:nvSpPr>
          <p:cNvPr id="15" name="Oval 14">
            <a:extLst>
              <a:ext uri="{FF2B5EF4-FFF2-40B4-BE49-F238E27FC236}">
                <a16:creationId xmlns:a16="http://schemas.microsoft.com/office/drawing/2014/main" id="{0AA8FD2E-639B-6C62-2573-1DB58DEB5BC9}"/>
              </a:ext>
            </a:extLst>
          </p:cNvPr>
          <p:cNvSpPr/>
          <p:nvPr/>
        </p:nvSpPr>
        <p:spPr>
          <a:xfrm>
            <a:off x="3685208" y="2479384"/>
            <a:ext cx="184731" cy="184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phic 16" descr="Paper with solid fill">
            <a:extLst>
              <a:ext uri="{FF2B5EF4-FFF2-40B4-BE49-F238E27FC236}">
                <a16:creationId xmlns:a16="http://schemas.microsoft.com/office/drawing/2014/main" id="{5E214448-E48D-64E6-4F72-97553D6080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6390" y="2105302"/>
            <a:ext cx="914400" cy="914400"/>
          </a:xfrm>
          <a:prstGeom prst="rect">
            <a:avLst/>
          </a:prstGeom>
        </p:spPr>
      </p:pic>
      <p:sp>
        <p:nvSpPr>
          <p:cNvPr id="19" name="TextBox 18">
            <a:extLst>
              <a:ext uri="{FF2B5EF4-FFF2-40B4-BE49-F238E27FC236}">
                <a16:creationId xmlns:a16="http://schemas.microsoft.com/office/drawing/2014/main" id="{3344CCCA-19B5-981F-3CA8-00570C910EB0}"/>
              </a:ext>
            </a:extLst>
          </p:cNvPr>
          <p:cNvSpPr txBox="1"/>
          <p:nvPr/>
        </p:nvSpPr>
        <p:spPr>
          <a:xfrm>
            <a:off x="4468238" y="3006525"/>
            <a:ext cx="974389" cy="230832"/>
          </a:xfrm>
          <a:prstGeom prst="rect">
            <a:avLst/>
          </a:prstGeom>
          <a:noFill/>
        </p:spPr>
        <p:txBody>
          <a:bodyPr wrap="square" rtlCol="0">
            <a:spAutoFit/>
          </a:bodyPr>
          <a:lstStyle/>
          <a:p>
            <a:pPr algn="ctr"/>
            <a:r>
              <a:rPr lang="en-US" sz="900" dirty="0" err="1">
                <a:solidFill>
                  <a:srgbClr val="002060"/>
                </a:solidFill>
                <a:latin typeface="Open Sans" panose="020B0606030504020204" pitchFamily="34" charset="0"/>
                <a:ea typeface="Open Sans" panose="020B0606030504020204" pitchFamily="34" charset="0"/>
                <a:cs typeface="Open Sans" panose="020B0606030504020204" pitchFamily="34" charset="0"/>
              </a:rPr>
              <a:t>MyApp.class</a:t>
            </a:r>
            <a:endParaRPr lang="en-US" sz="900"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Graphic 19" descr="User with solid fill">
            <a:extLst>
              <a:ext uri="{FF2B5EF4-FFF2-40B4-BE49-F238E27FC236}">
                <a16:creationId xmlns:a16="http://schemas.microsoft.com/office/drawing/2014/main" id="{9E0ACDEE-E515-5D33-EC20-39A9118F8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805012"/>
            <a:ext cx="596628" cy="596628"/>
          </a:xfrm>
          <a:prstGeom prst="rect">
            <a:avLst/>
          </a:prstGeom>
        </p:spPr>
      </p:pic>
      <p:sp>
        <p:nvSpPr>
          <p:cNvPr id="21" name="TextBox 20">
            <a:extLst>
              <a:ext uri="{FF2B5EF4-FFF2-40B4-BE49-F238E27FC236}">
                <a16:creationId xmlns:a16="http://schemas.microsoft.com/office/drawing/2014/main" id="{2BAC7C11-478A-3442-1B10-7C1F146A7F49}"/>
              </a:ext>
            </a:extLst>
          </p:cNvPr>
          <p:cNvSpPr txBox="1"/>
          <p:nvPr/>
        </p:nvSpPr>
        <p:spPr>
          <a:xfrm>
            <a:off x="6985474" y="1300632"/>
            <a:ext cx="490840" cy="261610"/>
          </a:xfrm>
          <a:prstGeom prst="rect">
            <a:avLst/>
          </a:prstGeom>
          <a:noFill/>
        </p:spPr>
        <p:txBody>
          <a:bodyPr wrap="none" rtlCol="0">
            <a:spAutoFit/>
          </a:bodyPr>
          <a:lstStyle/>
          <a:p>
            <a:r>
              <a:rPr lang="en-US" sz="1050" dirty="0">
                <a:solidFill>
                  <a:srgbClr val="002060"/>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2" name="Graphic 21" descr="User with solid fill">
            <a:extLst>
              <a:ext uri="{FF2B5EF4-FFF2-40B4-BE49-F238E27FC236}">
                <a16:creationId xmlns:a16="http://schemas.microsoft.com/office/drawing/2014/main" id="{0EC205D3-FAAD-559C-8750-FC0B9D09F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6057" y="2263122"/>
            <a:ext cx="596628" cy="596628"/>
          </a:xfrm>
          <a:prstGeom prst="rect">
            <a:avLst/>
          </a:prstGeom>
        </p:spPr>
      </p:pic>
      <p:sp>
        <p:nvSpPr>
          <p:cNvPr id="23" name="TextBox 22">
            <a:extLst>
              <a:ext uri="{FF2B5EF4-FFF2-40B4-BE49-F238E27FC236}">
                <a16:creationId xmlns:a16="http://schemas.microsoft.com/office/drawing/2014/main" id="{CD3BA065-5ED5-3A70-E3AF-22C86DB4D518}"/>
              </a:ext>
            </a:extLst>
          </p:cNvPr>
          <p:cNvSpPr txBox="1"/>
          <p:nvPr/>
        </p:nvSpPr>
        <p:spPr>
          <a:xfrm>
            <a:off x="7898951" y="2758742"/>
            <a:ext cx="490840" cy="261610"/>
          </a:xfrm>
          <a:prstGeom prst="rect">
            <a:avLst/>
          </a:prstGeom>
          <a:noFill/>
        </p:spPr>
        <p:txBody>
          <a:bodyPr wrap="none" rtlCol="0">
            <a:spAutoFit/>
          </a:bodyPr>
          <a:lstStyle/>
          <a:p>
            <a:r>
              <a:rPr lang="en-US" sz="1050" dirty="0">
                <a:solidFill>
                  <a:srgbClr val="002060"/>
                </a:solidFill>
                <a:latin typeface="Open Sans" panose="020B0606030504020204" pitchFamily="34" charset="0"/>
                <a:ea typeface="Open Sans" panose="020B0606030504020204" pitchFamily="34" charset="0"/>
                <a:cs typeface="Open Sans" panose="020B0606030504020204" pitchFamily="34" charset="0"/>
              </a:rPr>
              <a:t>User</a:t>
            </a:r>
          </a:p>
        </p:txBody>
      </p:sp>
      <p:pic>
        <p:nvPicPr>
          <p:cNvPr id="24" name="Graphic 23" descr="User with solid fill">
            <a:extLst>
              <a:ext uri="{FF2B5EF4-FFF2-40B4-BE49-F238E27FC236}">
                <a16:creationId xmlns:a16="http://schemas.microsoft.com/office/drawing/2014/main" id="{430FDCDF-40E4-C7FA-9426-67AF48BB7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2580" y="3876875"/>
            <a:ext cx="596628" cy="596628"/>
          </a:xfrm>
          <a:prstGeom prst="rect">
            <a:avLst/>
          </a:prstGeom>
        </p:spPr>
      </p:pic>
      <p:sp>
        <p:nvSpPr>
          <p:cNvPr id="25" name="TextBox 24">
            <a:extLst>
              <a:ext uri="{FF2B5EF4-FFF2-40B4-BE49-F238E27FC236}">
                <a16:creationId xmlns:a16="http://schemas.microsoft.com/office/drawing/2014/main" id="{2ED7E78C-BE60-35B9-DA0E-FB38ED67993E}"/>
              </a:ext>
            </a:extLst>
          </p:cNvPr>
          <p:cNvSpPr txBox="1"/>
          <p:nvPr/>
        </p:nvSpPr>
        <p:spPr>
          <a:xfrm>
            <a:off x="6985474" y="4372495"/>
            <a:ext cx="490840" cy="261610"/>
          </a:xfrm>
          <a:prstGeom prst="rect">
            <a:avLst/>
          </a:prstGeom>
          <a:noFill/>
        </p:spPr>
        <p:txBody>
          <a:bodyPr wrap="none" rtlCol="0">
            <a:spAutoFit/>
          </a:bodyPr>
          <a:lstStyle/>
          <a:p>
            <a:r>
              <a:rPr lang="en-US" sz="1050" dirty="0">
                <a:solidFill>
                  <a:srgbClr val="002060"/>
                </a:solidFill>
                <a:latin typeface="Open Sans" panose="020B0606030504020204" pitchFamily="34" charset="0"/>
                <a:ea typeface="Open Sans" panose="020B0606030504020204" pitchFamily="34" charset="0"/>
                <a:cs typeface="Open Sans" panose="020B0606030504020204" pitchFamily="34" charset="0"/>
              </a:rPr>
              <a:t>User</a:t>
            </a:r>
          </a:p>
        </p:txBody>
      </p:sp>
      <p:cxnSp>
        <p:nvCxnSpPr>
          <p:cNvPr id="27" name="Straight Arrow Connector 26">
            <a:extLst>
              <a:ext uri="{FF2B5EF4-FFF2-40B4-BE49-F238E27FC236}">
                <a16:creationId xmlns:a16="http://schemas.microsoft.com/office/drawing/2014/main" id="{D2994D37-487E-4A1A-2A75-974FEFFAAE3B}"/>
              </a:ext>
            </a:extLst>
          </p:cNvPr>
          <p:cNvCxnSpPr>
            <a:stCxn id="17" idx="3"/>
            <a:endCxn id="21" idx="1"/>
          </p:cNvCxnSpPr>
          <p:nvPr/>
        </p:nvCxnSpPr>
        <p:spPr>
          <a:xfrm flipV="1">
            <a:off x="5390790" y="1431437"/>
            <a:ext cx="1594684" cy="1131065"/>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7937A6-767B-4F9C-BFCF-891217A2048B}"/>
              </a:ext>
            </a:extLst>
          </p:cNvPr>
          <p:cNvCxnSpPr>
            <a:stCxn id="17" idx="3"/>
            <a:endCxn id="22" idx="1"/>
          </p:cNvCxnSpPr>
          <p:nvPr/>
        </p:nvCxnSpPr>
        <p:spPr>
          <a:xfrm flipV="1">
            <a:off x="5390790" y="2561436"/>
            <a:ext cx="2455267" cy="1066"/>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E38B79-8282-4DC2-D5AB-3C57F3968C41}"/>
              </a:ext>
            </a:extLst>
          </p:cNvPr>
          <p:cNvCxnSpPr>
            <a:stCxn id="17" idx="3"/>
            <a:endCxn id="24" idx="1"/>
          </p:cNvCxnSpPr>
          <p:nvPr/>
        </p:nvCxnSpPr>
        <p:spPr>
          <a:xfrm>
            <a:off x="5390790" y="2562502"/>
            <a:ext cx="1541790" cy="1612687"/>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Morse Code with solid fill">
            <a:extLst>
              <a:ext uri="{FF2B5EF4-FFF2-40B4-BE49-F238E27FC236}">
                <a16:creationId xmlns:a16="http://schemas.microsoft.com/office/drawing/2014/main" id="{CF62D9AC-C250-FD7F-A664-854168D3D8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9861" y="2550045"/>
            <a:ext cx="375648" cy="375648"/>
          </a:xfrm>
          <a:prstGeom prst="rect">
            <a:avLst/>
          </a:prstGeom>
        </p:spPr>
      </p:pic>
      <p:sp>
        <p:nvSpPr>
          <p:cNvPr id="2" name="TextBox 1">
            <a:extLst>
              <a:ext uri="{FF2B5EF4-FFF2-40B4-BE49-F238E27FC236}">
                <a16:creationId xmlns:a16="http://schemas.microsoft.com/office/drawing/2014/main" id="{33FEFA0A-09D5-D5DA-3E8F-0059EA2395DB}"/>
              </a:ext>
            </a:extLst>
          </p:cNvPr>
          <p:cNvSpPr txBox="1"/>
          <p:nvPr/>
        </p:nvSpPr>
        <p:spPr>
          <a:xfrm>
            <a:off x="4385202" y="1139203"/>
            <a:ext cx="1096775" cy="307777"/>
          </a:xfrm>
          <a:prstGeom prst="rect">
            <a:avLst/>
          </a:prstGeom>
          <a:noFill/>
        </p:spPr>
        <p:txBody>
          <a:bodyPr wrap="none" rtlCol="0">
            <a:spAutoFit/>
          </a:bodyPr>
          <a:lstStyle/>
          <a:p>
            <a:pPr algn="ctr"/>
            <a:r>
              <a:rPr lang="en-US" dirty="0">
                <a:solidFill>
                  <a:srgbClr val="002060"/>
                </a:solidFill>
                <a:latin typeface="Chalkduster" panose="03050602040202020205" pitchFamily="66" charset="77"/>
                <a:ea typeface="Open Sans" panose="020B0606030504020204" pitchFamily="34" charset="0"/>
                <a:cs typeface="Open Sans" panose="020B0606030504020204" pitchFamily="34" charset="0"/>
              </a:rPr>
              <a:t>Bytecode</a:t>
            </a:r>
          </a:p>
        </p:txBody>
      </p:sp>
      <p:cxnSp>
        <p:nvCxnSpPr>
          <p:cNvPr id="16" name="Straight Arrow Connector 15">
            <a:extLst>
              <a:ext uri="{FF2B5EF4-FFF2-40B4-BE49-F238E27FC236}">
                <a16:creationId xmlns:a16="http://schemas.microsoft.com/office/drawing/2014/main" id="{E40F7499-85C2-7331-3C4F-3EBB07D3CE2E}"/>
              </a:ext>
            </a:extLst>
          </p:cNvPr>
          <p:cNvCxnSpPr>
            <a:stCxn id="2" idx="2"/>
            <a:endCxn id="17" idx="0"/>
          </p:cNvCxnSpPr>
          <p:nvPr/>
        </p:nvCxnSpPr>
        <p:spPr>
          <a:xfrm>
            <a:off x="4933590" y="1446980"/>
            <a:ext cx="0" cy="658322"/>
          </a:xfrm>
          <a:prstGeom prst="straightConnector1">
            <a:avLst/>
          </a:prstGeom>
          <a:ln w="25400" cap="rnd">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E3A718C-E10A-7322-C788-1309E6130618}"/>
              </a:ext>
            </a:extLst>
          </p:cNvPr>
          <p:cNvGrpSpPr/>
          <p:nvPr/>
        </p:nvGrpSpPr>
        <p:grpSpPr>
          <a:xfrm>
            <a:off x="6632013" y="322085"/>
            <a:ext cx="1214044" cy="507831"/>
            <a:chOff x="6738026" y="314968"/>
            <a:chExt cx="1214044" cy="507831"/>
          </a:xfrm>
        </p:grpSpPr>
        <p:sp>
          <p:nvSpPr>
            <p:cNvPr id="3" name="Rounded Rectangle 2">
              <a:extLst>
                <a:ext uri="{FF2B5EF4-FFF2-40B4-BE49-F238E27FC236}">
                  <a16:creationId xmlns:a16="http://schemas.microsoft.com/office/drawing/2014/main" id="{95F9711C-6891-ECBF-24FD-9DC193E83A8E}"/>
                </a:ext>
              </a:extLst>
            </p:cNvPr>
            <p:cNvSpPr/>
            <p:nvPr/>
          </p:nvSpPr>
          <p:spPr>
            <a:xfrm>
              <a:off x="6738026" y="322085"/>
              <a:ext cx="1160925" cy="482927"/>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Java (programming language) - Wikipedia">
              <a:extLst>
                <a:ext uri="{FF2B5EF4-FFF2-40B4-BE49-F238E27FC236}">
                  <a16:creationId xmlns:a16="http://schemas.microsoft.com/office/drawing/2014/main" id="{22043657-9323-0BF5-7D07-BF63B9B8D9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9236" y="358866"/>
              <a:ext cx="212476" cy="388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E3A490-E0D9-A1F1-F1B3-9C18B49A4A95}"/>
                </a:ext>
              </a:extLst>
            </p:cNvPr>
            <p:cNvSpPr txBox="1"/>
            <p:nvPr/>
          </p:nvSpPr>
          <p:spPr>
            <a:xfrm>
              <a:off x="7038593" y="314968"/>
              <a:ext cx="913477" cy="507831"/>
            </a:xfrm>
            <a:prstGeom prst="rect">
              <a:avLst/>
            </a:prstGeom>
            <a:noFill/>
          </p:spPr>
          <p:txBody>
            <a:bodyPr wrap="square"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Java</a:t>
              </a:r>
            </a:p>
            <a:p>
              <a:pPr algn="ctr"/>
              <a:r>
                <a:rPr lang="en-US" sz="900" b="1" dirty="0">
                  <a:latin typeface="Open Sans" panose="020B0606030504020204" pitchFamily="34" charset="0"/>
                  <a:ea typeface="Open Sans" panose="020B0606030504020204" pitchFamily="34" charset="0"/>
                  <a:cs typeface="Open Sans" panose="020B0606030504020204" pitchFamily="34" charset="0"/>
                </a:rPr>
                <a:t>Virtual Machine</a:t>
              </a:r>
            </a:p>
          </p:txBody>
        </p:sp>
      </p:grpSp>
      <p:grpSp>
        <p:nvGrpSpPr>
          <p:cNvPr id="30" name="Group 29">
            <a:extLst>
              <a:ext uri="{FF2B5EF4-FFF2-40B4-BE49-F238E27FC236}">
                <a16:creationId xmlns:a16="http://schemas.microsoft.com/office/drawing/2014/main" id="{E4A0D3D6-DDE8-F025-16FF-34E3E58EDF82}"/>
              </a:ext>
            </a:extLst>
          </p:cNvPr>
          <p:cNvGrpSpPr/>
          <p:nvPr/>
        </p:nvGrpSpPr>
        <p:grpSpPr>
          <a:xfrm>
            <a:off x="7537349" y="1759512"/>
            <a:ext cx="1214044" cy="507831"/>
            <a:chOff x="6738026" y="314968"/>
            <a:chExt cx="1214044" cy="507831"/>
          </a:xfrm>
        </p:grpSpPr>
        <p:sp>
          <p:nvSpPr>
            <p:cNvPr id="32" name="Rounded Rectangle 31">
              <a:extLst>
                <a:ext uri="{FF2B5EF4-FFF2-40B4-BE49-F238E27FC236}">
                  <a16:creationId xmlns:a16="http://schemas.microsoft.com/office/drawing/2014/main" id="{D020BEC1-64E6-6487-DA50-06BEEBC8DEA9}"/>
                </a:ext>
              </a:extLst>
            </p:cNvPr>
            <p:cNvSpPr/>
            <p:nvPr/>
          </p:nvSpPr>
          <p:spPr>
            <a:xfrm>
              <a:off x="6738026" y="322085"/>
              <a:ext cx="1160925" cy="482927"/>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2" descr="Java (programming language) - Wikipedia">
              <a:extLst>
                <a:ext uri="{FF2B5EF4-FFF2-40B4-BE49-F238E27FC236}">
                  <a16:creationId xmlns:a16="http://schemas.microsoft.com/office/drawing/2014/main" id="{ED72AD13-041D-C679-79A2-43B62E8317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9236" y="358866"/>
              <a:ext cx="212476" cy="38871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638B9E0-B563-43D1-A683-34675A5CF871}"/>
                </a:ext>
              </a:extLst>
            </p:cNvPr>
            <p:cNvSpPr txBox="1"/>
            <p:nvPr/>
          </p:nvSpPr>
          <p:spPr>
            <a:xfrm>
              <a:off x="7038593" y="314968"/>
              <a:ext cx="913477" cy="507831"/>
            </a:xfrm>
            <a:prstGeom prst="rect">
              <a:avLst/>
            </a:prstGeom>
            <a:noFill/>
          </p:spPr>
          <p:txBody>
            <a:bodyPr wrap="square"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Java</a:t>
              </a:r>
            </a:p>
            <a:p>
              <a:pPr algn="ctr"/>
              <a:r>
                <a:rPr lang="en-US" sz="900" b="1" dirty="0">
                  <a:latin typeface="Open Sans" panose="020B0606030504020204" pitchFamily="34" charset="0"/>
                  <a:ea typeface="Open Sans" panose="020B0606030504020204" pitchFamily="34" charset="0"/>
                  <a:cs typeface="Open Sans" panose="020B0606030504020204" pitchFamily="34" charset="0"/>
                </a:rPr>
                <a:t>Virtual Machine</a:t>
              </a:r>
            </a:p>
          </p:txBody>
        </p:sp>
      </p:grpSp>
      <p:grpSp>
        <p:nvGrpSpPr>
          <p:cNvPr id="35" name="Group 34">
            <a:extLst>
              <a:ext uri="{FF2B5EF4-FFF2-40B4-BE49-F238E27FC236}">
                <a16:creationId xmlns:a16="http://schemas.microsoft.com/office/drawing/2014/main" id="{ADE2DEE8-B018-EF0D-3421-32BB0309B55B}"/>
              </a:ext>
            </a:extLst>
          </p:cNvPr>
          <p:cNvGrpSpPr/>
          <p:nvPr/>
        </p:nvGrpSpPr>
        <p:grpSpPr>
          <a:xfrm>
            <a:off x="6631393" y="3403280"/>
            <a:ext cx="1214044" cy="507831"/>
            <a:chOff x="6738026" y="314968"/>
            <a:chExt cx="1214044" cy="507831"/>
          </a:xfrm>
        </p:grpSpPr>
        <p:sp>
          <p:nvSpPr>
            <p:cNvPr id="36" name="Rounded Rectangle 35">
              <a:extLst>
                <a:ext uri="{FF2B5EF4-FFF2-40B4-BE49-F238E27FC236}">
                  <a16:creationId xmlns:a16="http://schemas.microsoft.com/office/drawing/2014/main" id="{A00FEEB1-4706-A8A5-5449-B567D9833790}"/>
                </a:ext>
              </a:extLst>
            </p:cNvPr>
            <p:cNvSpPr/>
            <p:nvPr/>
          </p:nvSpPr>
          <p:spPr>
            <a:xfrm>
              <a:off x="6738026" y="322085"/>
              <a:ext cx="1160925" cy="482927"/>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7" name="Picture 2" descr="Java (programming language) - Wikipedia">
              <a:extLst>
                <a:ext uri="{FF2B5EF4-FFF2-40B4-BE49-F238E27FC236}">
                  <a16:creationId xmlns:a16="http://schemas.microsoft.com/office/drawing/2014/main" id="{3AB521BC-3804-3581-B8DA-160E25A18D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9236" y="358866"/>
              <a:ext cx="212476" cy="3887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CDDA6A9-14FD-C3FA-DB7C-730E19BA13D6}"/>
                </a:ext>
              </a:extLst>
            </p:cNvPr>
            <p:cNvSpPr txBox="1"/>
            <p:nvPr/>
          </p:nvSpPr>
          <p:spPr>
            <a:xfrm>
              <a:off x="7038593" y="314968"/>
              <a:ext cx="913477" cy="507831"/>
            </a:xfrm>
            <a:prstGeom prst="rect">
              <a:avLst/>
            </a:prstGeom>
            <a:noFill/>
          </p:spPr>
          <p:txBody>
            <a:bodyPr wrap="square"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Java</a:t>
              </a:r>
            </a:p>
            <a:p>
              <a:pPr algn="ctr"/>
              <a:r>
                <a:rPr lang="en-US" sz="900" b="1" dirty="0">
                  <a:latin typeface="Open Sans" panose="020B0606030504020204" pitchFamily="34" charset="0"/>
                  <a:ea typeface="Open Sans" panose="020B0606030504020204" pitchFamily="34" charset="0"/>
                  <a:cs typeface="Open Sans" panose="020B0606030504020204" pitchFamily="34" charset="0"/>
                </a:rPr>
                <a:t>Virtual Machine</a:t>
              </a:r>
            </a:p>
          </p:txBody>
        </p:sp>
      </p:grpSp>
    </p:spTree>
    <p:custDataLst>
      <p:tags r:id="rId1"/>
    </p:custDataLst>
    <p:extLst>
      <p:ext uri="{BB962C8B-B14F-4D97-AF65-F5344CB8AC3E}">
        <p14:creationId xmlns:p14="http://schemas.microsoft.com/office/powerpoint/2010/main" val="146538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Java</a:t>
            </a:r>
          </a:p>
        </p:txBody>
      </p:sp>
      <p:grpSp>
        <p:nvGrpSpPr>
          <p:cNvPr id="10" name="Group 9">
            <a:extLst>
              <a:ext uri="{FF2B5EF4-FFF2-40B4-BE49-F238E27FC236}">
                <a16:creationId xmlns:a16="http://schemas.microsoft.com/office/drawing/2014/main" id="{64BCFDFF-C5E6-EF3B-EF0F-2E5A92298129}"/>
              </a:ext>
            </a:extLst>
          </p:cNvPr>
          <p:cNvGrpSpPr/>
          <p:nvPr/>
        </p:nvGrpSpPr>
        <p:grpSpPr>
          <a:xfrm>
            <a:off x="445726" y="2005722"/>
            <a:ext cx="974389" cy="1132055"/>
            <a:chOff x="4468238" y="2105302"/>
            <a:chExt cx="974389" cy="1132055"/>
          </a:xfrm>
          <a:solidFill>
            <a:schemeClr val="tx1"/>
          </a:solidFill>
        </p:grpSpPr>
        <p:pic>
          <p:nvPicPr>
            <p:cNvPr id="17" name="Graphic 16" descr="Paper with solid fill">
              <a:extLst>
                <a:ext uri="{FF2B5EF4-FFF2-40B4-BE49-F238E27FC236}">
                  <a16:creationId xmlns:a16="http://schemas.microsoft.com/office/drawing/2014/main" id="{5E214448-E48D-64E6-4F72-97553D6080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6390" y="2105302"/>
              <a:ext cx="914400" cy="914400"/>
            </a:xfrm>
            <a:prstGeom prst="rect">
              <a:avLst/>
            </a:prstGeom>
          </p:spPr>
        </p:pic>
        <p:sp>
          <p:nvSpPr>
            <p:cNvPr id="19" name="TextBox 18">
              <a:extLst>
                <a:ext uri="{FF2B5EF4-FFF2-40B4-BE49-F238E27FC236}">
                  <a16:creationId xmlns:a16="http://schemas.microsoft.com/office/drawing/2014/main" id="{3344CCCA-19B5-981F-3CA8-00570C910EB0}"/>
                </a:ext>
              </a:extLst>
            </p:cNvPr>
            <p:cNvSpPr txBox="1"/>
            <p:nvPr/>
          </p:nvSpPr>
          <p:spPr>
            <a:xfrm>
              <a:off x="4468238" y="3006525"/>
              <a:ext cx="974389" cy="230832"/>
            </a:xfrm>
            <a:prstGeom prst="rect">
              <a:avLst/>
            </a:prstGeom>
            <a:grpFill/>
          </p:spPr>
          <p:txBody>
            <a:bodyPr wrap="square" rtlCol="0">
              <a:spAutoFit/>
            </a:bodyPr>
            <a:lstStyle/>
            <a:p>
              <a:pPr algn="ctr"/>
              <a:r>
                <a:rPr lang="en-US" sz="9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MyApp.class</a:t>
              </a:r>
              <a:endPar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6" name="Graphic 25" descr="Morse Code with solid fill">
              <a:extLst>
                <a:ext uri="{FF2B5EF4-FFF2-40B4-BE49-F238E27FC236}">
                  <a16:creationId xmlns:a16="http://schemas.microsoft.com/office/drawing/2014/main" id="{CF62D9AC-C250-FD7F-A664-854168D3D8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861" y="2550045"/>
              <a:ext cx="375648" cy="375648"/>
            </a:xfrm>
            <a:prstGeom prst="rect">
              <a:avLst/>
            </a:prstGeom>
          </p:spPr>
        </p:pic>
      </p:grpSp>
      <p:grpSp>
        <p:nvGrpSpPr>
          <p:cNvPr id="9" name="Group 8">
            <a:extLst>
              <a:ext uri="{FF2B5EF4-FFF2-40B4-BE49-F238E27FC236}">
                <a16:creationId xmlns:a16="http://schemas.microsoft.com/office/drawing/2014/main" id="{3E3A718C-E10A-7322-C788-1309E6130618}"/>
              </a:ext>
            </a:extLst>
          </p:cNvPr>
          <p:cNvGrpSpPr/>
          <p:nvPr/>
        </p:nvGrpSpPr>
        <p:grpSpPr>
          <a:xfrm>
            <a:off x="2105605" y="2209006"/>
            <a:ext cx="1214044" cy="507831"/>
            <a:chOff x="6738026" y="314968"/>
            <a:chExt cx="1214044" cy="507831"/>
          </a:xfrm>
        </p:grpSpPr>
        <p:sp>
          <p:nvSpPr>
            <p:cNvPr id="3" name="Rounded Rectangle 2">
              <a:extLst>
                <a:ext uri="{FF2B5EF4-FFF2-40B4-BE49-F238E27FC236}">
                  <a16:creationId xmlns:a16="http://schemas.microsoft.com/office/drawing/2014/main" id="{95F9711C-6891-ECBF-24FD-9DC193E83A8E}"/>
                </a:ext>
              </a:extLst>
            </p:cNvPr>
            <p:cNvSpPr/>
            <p:nvPr/>
          </p:nvSpPr>
          <p:spPr>
            <a:xfrm>
              <a:off x="6738026" y="322085"/>
              <a:ext cx="1160925" cy="482927"/>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Java (programming language) - Wikipedia">
              <a:extLst>
                <a:ext uri="{FF2B5EF4-FFF2-40B4-BE49-F238E27FC236}">
                  <a16:creationId xmlns:a16="http://schemas.microsoft.com/office/drawing/2014/main" id="{22043657-9323-0BF5-7D07-BF63B9B8D9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9236" y="358866"/>
              <a:ext cx="212476" cy="388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E3A490-E0D9-A1F1-F1B3-9C18B49A4A95}"/>
                </a:ext>
              </a:extLst>
            </p:cNvPr>
            <p:cNvSpPr txBox="1"/>
            <p:nvPr/>
          </p:nvSpPr>
          <p:spPr>
            <a:xfrm>
              <a:off x="7038593" y="314968"/>
              <a:ext cx="913477" cy="507831"/>
            </a:xfrm>
            <a:prstGeom prst="rect">
              <a:avLst/>
            </a:prstGeom>
            <a:noFill/>
          </p:spPr>
          <p:txBody>
            <a:bodyPr wrap="square"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Java</a:t>
              </a:r>
            </a:p>
            <a:p>
              <a:pPr algn="ctr"/>
              <a:r>
                <a:rPr lang="en-US" sz="900" b="1" dirty="0">
                  <a:latin typeface="Open Sans" panose="020B0606030504020204" pitchFamily="34" charset="0"/>
                  <a:ea typeface="Open Sans" panose="020B0606030504020204" pitchFamily="34" charset="0"/>
                  <a:cs typeface="Open Sans" panose="020B0606030504020204" pitchFamily="34" charset="0"/>
                </a:rPr>
                <a:t>Virtual Machine</a:t>
              </a:r>
            </a:p>
          </p:txBody>
        </p:sp>
      </p:grpSp>
      <p:cxnSp>
        <p:nvCxnSpPr>
          <p:cNvPr id="18" name="Straight Arrow Connector 17">
            <a:extLst>
              <a:ext uri="{FF2B5EF4-FFF2-40B4-BE49-F238E27FC236}">
                <a16:creationId xmlns:a16="http://schemas.microsoft.com/office/drawing/2014/main" id="{BD6AF520-0EFD-7C81-4362-CFF923E3B572}"/>
              </a:ext>
            </a:extLst>
          </p:cNvPr>
          <p:cNvCxnSpPr>
            <a:stCxn id="17" idx="3"/>
            <a:endCxn id="3" idx="1"/>
          </p:cNvCxnSpPr>
          <p:nvPr/>
        </p:nvCxnSpPr>
        <p:spPr>
          <a:xfrm flipV="1">
            <a:off x="1368278" y="2457587"/>
            <a:ext cx="737327" cy="53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723172-6AE2-FB34-F6AF-109634685487}"/>
              </a:ext>
            </a:extLst>
          </p:cNvPr>
          <p:cNvCxnSpPr/>
          <p:nvPr/>
        </p:nvCxnSpPr>
        <p:spPr>
          <a:xfrm>
            <a:off x="4357991" y="978101"/>
            <a:ext cx="0" cy="3320375"/>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39FF0AC-AF57-42C4-A914-53B3332AEF8E}"/>
              </a:ext>
            </a:extLst>
          </p:cNvPr>
          <p:cNvSpPr txBox="1"/>
          <p:nvPr/>
        </p:nvSpPr>
        <p:spPr>
          <a:xfrm>
            <a:off x="4572000" y="2154296"/>
            <a:ext cx="3914645" cy="738664"/>
          </a:xfrm>
          <a:prstGeom prst="rect">
            <a:avLst/>
          </a:prstGeom>
          <a:noFill/>
        </p:spPr>
        <p:txBody>
          <a:bodyPr wrap="square" rtlCol="0">
            <a:spAutoFit/>
          </a:bodyPr>
          <a:lstStyle/>
          <a:p>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Java Bytecode is highly optimized and can be executed wherever a compatible Java Virtual Machine (JVM) is available</a:t>
            </a:r>
          </a:p>
        </p:txBody>
      </p:sp>
    </p:spTree>
    <p:custDataLst>
      <p:tags r:id="rId1"/>
    </p:custDataLst>
    <p:extLst>
      <p:ext uri="{BB962C8B-B14F-4D97-AF65-F5344CB8AC3E}">
        <p14:creationId xmlns:p14="http://schemas.microsoft.com/office/powerpoint/2010/main" val="988046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What is the purpose of a Just-in-Time compiler in modern interpreters?</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2616294"/>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It converts bytecode into machine code during development.</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It produces executables with all optimizations applied for every platform.</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It reads the source code and converts it into bytecode during program execution.</a:t>
            </a: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It converts the source code into a highly optimized intermediate level version known as bytecode.</a:t>
            </a:r>
            <a:endParaRPr lang="en-US">
              <a:solidFill>
                <a:schemeClr val="tx1"/>
              </a:solidFill>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9713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What is the purpose of a Just-in-Time compiler in modern interpreters?</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2616294"/>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It converts bytecode into machine code during development.</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It produces executables with all optimizations applied for every platform.</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It reads the source code and converts it into bytecode during program execution.</a:t>
            </a: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dirty="0">
                <a:solidFill>
                  <a:schemeClr val="tx1"/>
                </a:solidFill>
                <a:latin typeface="Open Sans"/>
                <a:ea typeface="Open Sans"/>
                <a:cs typeface="Open Sans"/>
              </a:rPr>
              <a:t>It converts the source code into a highly optimized intermediate level version known as bytecode.</a:t>
            </a:r>
            <a:endParaRPr lang="en-US" b="1" dirty="0">
              <a:solidFill>
                <a:schemeClr val="tx1"/>
              </a:solidFill>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7A5E5143-1DB5-7A39-08AB-1B76F15F4635}"/>
              </a:ext>
            </a:extLst>
          </p:cNvPr>
          <p:cNvSpPr/>
          <p:nvPr/>
        </p:nvSpPr>
        <p:spPr>
          <a:xfrm>
            <a:off x="1228053" y="3695793"/>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9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How does Python handle the execution of bytecode in the interpreter?</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2616294"/>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Python uses an Ahead-of-Time compiler for bytecode execution.</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Python relies on a second compiler for executing bytecode.</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Python integrates a virtual machine into the execution environment, which takes the bytecode and executes it on the processor.</a:t>
            </a:r>
            <a:endParaRPr lang="en-US" dirty="0">
              <a:solidFill>
                <a:schemeClr val="tx1"/>
              </a:solidFill>
            </a:endParaRP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Python interprets source code directly without converting it to bytecode.</a:t>
            </a: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4403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How does Python handle the execution of bytecode in the interpreter?</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2616294"/>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Python uses an Ahead-of-Time compiler for bytecode execution.</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Python relies on a second compiler for executing bytecode.</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dirty="0">
                <a:solidFill>
                  <a:schemeClr val="tx1"/>
                </a:solidFill>
                <a:latin typeface="Open Sans"/>
                <a:ea typeface="Open Sans"/>
                <a:cs typeface="Open Sans"/>
              </a:rPr>
              <a:t>Python integrates a virtual machine into the execution environment, which takes the bytecode and executes it on the processor.</a:t>
            </a:r>
            <a:endParaRPr lang="en-US" dirty="0">
              <a:solidFill>
                <a:schemeClr val="tx1"/>
              </a:solidFill>
            </a:endParaRP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Python interprets source code directly without converting it to bytecode.</a:t>
            </a: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7A5E5143-1DB5-7A39-08AB-1B76F15F4635}"/>
              </a:ext>
            </a:extLst>
          </p:cNvPr>
          <p:cNvSpPr/>
          <p:nvPr/>
        </p:nvSpPr>
        <p:spPr>
          <a:xfrm>
            <a:off x="1228053" y="2887067"/>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367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EBAD6-1FBF-3F72-DE8F-BE1E5E232F02}"/>
              </a:ext>
            </a:extLst>
          </p:cNvPr>
          <p:cNvSpPr txBox="1"/>
          <p:nvPr/>
        </p:nvSpPr>
        <p:spPr>
          <a:xfrm>
            <a:off x="1452911" y="2279363"/>
            <a:ext cx="6238180" cy="561741"/>
          </a:xfrm>
          <a:prstGeom prst="rect">
            <a:avLst/>
          </a:prstGeom>
          <a:noFill/>
        </p:spPr>
        <p:txBody>
          <a:bodyPr wrap="square" lIns="68580" tIns="34290" rIns="68580" bIns="3429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200" b="1" dirty="0">
                <a:latin typeface="Open Sans"/>
                <a:ea typeface="+mn-lt"/>
                <a:cs typeface="+mn-lt"/>
                <a:sym typeface="Roboto"/>
              </a:rPr>
              <a:t>Defining a Computer Program</a:t>
            </a:r>
            <a:endParaRPr lang="en-US" sz="3200" b="1" dirty="0">
              <a:latin typeface="Open Sans"/>
              <a:ea typeface="Open Sans"/>
              <a:cs typeface="Open Sans"/>
            </a:endParaRPr>
          </a:p>
        </p:txBody>
      </p:sp>
    </p:spTree>
    <p:extLst>
      <p:ext uri="{BB962C8B-B14F-4D97-AF65-F5344CB8AC3E}">
        <p14:creationId xmlns:p14="http://schemas.microsoft.com/office/powerpoint/2010/main" val="1002798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11" name="Group 10">
            <a:extLst>
              <a:ext uri="{FF2B5EF4-FFF2-40B4-BE49-F238E27FC236}">
                <a16:creationId xmlns:a16="http://schemas.microsoft.com/office/drawing/2014/main" id="{386B1137-C6BC-7D71-F244-585578217700}"/>
              </a:ext>
            </a:extLst>
          </p:cNvPr>
          <p:cNvGrpSpPr/>
          <p:nvPr/>
        </p:nvGrpSpPr>
        <p:grpSpPr>
          <a:xfrm>
            <a:off x="367918" y="1620023"/>
            <a:ext cx="5193608" cy="1909478"/>
            <a:chOff x="245165" y="552004"/>
            <a:chExt cx="8403358" cy="894076"/>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495477" y="552004"/>
              <a:ext cx="8153046" cy="368254"/>
            </a:xfrm>
            <a:prstGeom prst="round2DiagRect">
              <a:avLst>
                <a:gd name="adj1" fmla="val 16667"/>
                <a:gd name="adj2" fmla="val 0"/>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dirty="0">
                  <a:latin typeface="Open Sans"/>
                  <a:ea typeface="Open Sans"/>
                  <a:cs typeface="Open Sans"/>
                </a:rPr>
                <a:t>A Computer program is like a recipe with a well-defined and orderly sequence of steps.</a:t>
              </a:r>
            </a:p>
          </p:txBody>
        </p:sp>
        <p:sp>
          <p:nvSpPr>
            <p:cNvPr id="3" name="Rectangle: Diagonal Corners Rounded 2">
              <a:extLst>
                <a:ext uri="{FF2B5EF4-FFF2-40B4-BE49-F238E27FC236}">
                  <a16:creationId xmlns:a16="http://schemas.microsoft.com/office/drawing/2014/main" id="{19A09D2C-5577-2B8B-10E2-6F314D8A021F}"/>
                </a:ext>
              </a:extLst>
            </p:cNvPr>
            <p:cNvSpPr/>
            <p:nvPr/>
          </p:nvSpPr>
          <p:spPr>
            <a:xfrm>
              <a:off x="245165" y="1047532"/>
              <a:ext cx="8153046" cy="398548"/>
            </a:xfrm>
            <a:prstGeom prst="round2DiagRect">
              <a:avLst>
                <a:gd name="adj1" fmla="val 16667"/>
                <a:gd name="adj2" fmla="val 0"/>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It has client and server-based operating systems.</a:t>
              </a:r>
            </a:p>
          </p:txBody>
        </p:sp>
      </p:gr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Defining a Computer Program</a:t>
            </a:r>
          </a:p>
        </p:txBody>
      </p:sp>
      <p:pic>
        <p:nvPicPr>
          <p:cNvPr id="13" name="Picture 12" descr="Concept Shot with Visualisation of Running Computer Code on Foreground. Portrait of Handsome Indian Man in Working on Computer at Night in Office. Digital Entrepreneur Creating Modern Software.">
            <a:extLst>
              <a:ext uri="{FF2B5EF4-FFF2-40B4-BE49-F238E27FC236}">
                <a16:creationId xmlns:a16="http://schemas.microsoft.com/office/drawing/2014/main" id="{AAF881E4-BB5F-C3E4-6E89-BB02730EECEC}"/>
              </a:ext>
            </a:extLst>
          </p:cNvPr>
          <p:cNvPicPr>
            <a:picLocks noChangeAspect="1"/>
          </p:cNvPicPr>
          <p:nvPr/>
        </p:nvPicPr>
        <p:blipFill>
          <a:blip r:embed="rId3"/>
          <a:stretch>
            <a:fillRect/>
          </a:stretch>
        </p:blipFill>
        <p:spPr>
          <a:xfrm>
            <a:off x="5919698" y="1669031"/>
            <a:ext cx="2609850" cy="2495550"/>
          </a:xfrm>
          <a:prstGeom prst="rect">
            <a:avLst/>
          </a:prstGeom>
        </p:spPr>
      </p:pic>
    </p:spTree>
    <p:extLst>
      <p:ext uri="{BB962C8B-B14F-4D97-AF65-F5344CB8AC3E}">
        <p14:creationId xmlns:p14="http://schemas.microsoft.com/office/powerpoint/2010/main" val="143580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EBAD6-1FBF-3F72-DE8F-BE1E5E232F02}"/>
              </a:ext>
            </a:extLst>
          </p:cNvPr>
          <p:cNvSpPr txBox="1"/>
          <p:nvPr/>
        </p:nvSpPr>
        <p:spPr>
          <a:xfrm>
            <a:off x="1452911" y="2279363"/>
            <a:ext cx="6238180" cy="561741"/>
          </a:xfrm>
          <a:prstGeom prst="rect">
            <a:avLst/>
          </a:prstGeom>
          <a:noFill/>
        </p:spPr>
        <p:txBody>
          <a:bodyPr wrap="square" lIns="68580" tIns="34290" rIns="68580" bIns="3429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200" b="1" dirty="0">
                <a:latin typeface="Open Sans"/>
                <a:ea typeface="+mn-lt"/>
                <a:cs typeface="+mn-lt"/>
                <a:sym typeface="Roboto"/>
              </a:rPr>
              <a:t>Understanding Source Code</a:t>
            </a:r>
            <a:endParaRPr lang="en-US" sz="3200" b="1" dirty="0">
              <a:latin typeface="Open Sans"/>
              <a:ea typeface="Open Sans"/>
              <a:cs typeface="Open Sans"/>
            </a:endParaRPr>
          </a:p>
        </p:txBody>
      </p:sp>
    </p:spTree>
    <p:extLst>
      <p:ext uri="{BB962C8B-B14F-4D97-AF65-F5344CB8AC3E}">
        <p14:creationId xmlns:p14="http://schemas.microsoft.com/office/powerpoint/2010/main" val="102182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Binary Code</a:t>
            </a:r>
          </a:p>
        </p:txBody>
      </p:sp>
      <p:sp>
        <p:nvSpPr>
          <p:cNvPr id="2" name="TextBox 1">
            <a:extLst>
              <a:ext uri="{FF2B5EF4-FFF2-40B4-BE49-F238E27FC236}">
                <a16:creationId xmlns:a16="http://schemas.microsoft.com/office/drawing/2014/main" id="{F3C0660A-9315-F3DA-B1A1-8F41978004E3}"/>
              </a:ext>
            </a:extLst>
          </p:cNvPr>
          <p:cNvSpPr txBox="1"/>
          <p:nvPr/>
        </p:nvSpPr>
        <p:spPr>
          <a:xfrm>
            <a:off x="269950" y="958267"/>
            <a:ext cx="4393605" cy="988923"/>
          </a:xfrm>
          <a:prstGeom prst="round2DiagRect">
            <a:avLst/>
          </a:prstGeom>
          <a:noFill/>
          <a:ln>
            <a:solidFill>
              <a:srgbClr val="002060"/>
            </a:solidFill>
          </a:ln>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1200">
                <a:solidFill>
                  <a:schemeClr val="tx1"/>
                </a:solidFill>
                <a:latin typeface="Open Sans"/>
                <a:ea typeface="Open Sans"/>
                <a:cs typeface="Open Sans"/>
              </a:rPr>
              <a:t>Microprocessors (CPUs) understand a special kind of language known as Machine Code, which is made up of Binary numbers.</a:t>
            </a:r>
          </a:p>
        </p:txBody>
      </p:sp>
      <p:pic>
        <p:nvPicPr>
          <p:cNvPr id="4" name="Picture 3" descr="A computer with a keyboard and mouse&#10;&#10;Description automatically generated">
            <a:extLst>
              <a:ext uri="{FF2B5EF4-FFF2-40B4-BE49-F238E27FC236}">
                <a16:creationId xmlns:a16="http://schemas.microsoft.com/office/drawing/2014/main" id="{38FFFCEF-7B08-D76E-6955-685B0CFB07EF}"/>
              </a:ext>
            </a:extLst>
          </p:cNvPr>
          <p:cNvPicPr>
            <a:picLocks noChangeAspect="1"/>
          </p:cNvPicPr>
          <p:nvPr/>
        </p:nvPicPr>
        <p:blipFill rotWithShape="1">
          <a:blip r:embed="rId3"/>
          <a:srcRect l="7615" t="14865" r="22646" b="6756"/>
          <a:stretch/>
        </p:blipFill>
        <p:spPr>
          <a:xfrm>
            <a:off x="7405874" y="3865330"/>
            <a:ext cx="1291555" cy="966853"/>
          </a:xfrm>
          <a:prstGeom prst="rect">
            <a:avLst/>
          </a:prstGeom>
        </p:spPr>
      </p:pic>
      <p:sp>
        <p:nvSpPr>
          <p:cNvPr id="9" name="TextBox 8">
            <a:extLst>
              <a:ext uri="{FF2B5EF4-FFF2-40B4-BE49-F238E27FC236}">
                <a16:creationId xmlns:a16="http://schemas.microsoft.com/office/drawing/2014/main" id="{D47588F8-C95E-C0C7-A720-71EFA274D3EB}"/>
              </a:ext>
            </a:extLst>
          </p:cNvPr>
          <p:cNvSpPr txBox="1"/>
          <p:nvPr/>
        </p:nvSpPr>
        <p:spPr>
          <a:xfrm>
            <a:off x="826388" y="2296377"/>
            <a:ext cx="4393605" cy="988923"/>
          </a:xfrm>
          <a:prstGeom prst="round2DiagRect">
            <a:avLst/>
          </a:prstGeom>
          <a:noFill/>
          <a:ln>
            <a:solidFill>
              <a:srgbClr val="002060"/>
            </a:solidFill>
          </a:ln>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Binary numbers are made up of two states:​ </a:t>
            </a:r>
          </a:p>
          <a:p>
            <a:pPr marL="228600" indent="-228600" algn="ctr">
              <a:lnSpc>
                <a:spcPct val="150000"/>
              </a:lnSpc>
              <a:buAutoNum type="arabicPeriod"/>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0/Off/True </a:t>
            </a:r>
          </a:p>
          <a:p>
            <a:pPr marL="228600" indent="-228600" algn="ctr">
              <a:lnSpc>
                <a:spcPct val="150000"/>
              </a:lnSpc>
              <a:buAutoNum type="arabicPeriod"/>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1/On/False</a:t>
            </a:r>
          </a:p>
        </p:txBody>
      </p:sp>
      <p:sp>
        <p:nvSpPr>
          <p:cNvPr id="10" name="TextBox 9">
            <a:extLst>
              <a:ext uri="{FF2B5EF4-FFF2-40B4-BE49-F238E27FC236}">
                <a16:creationId xmlns:a16="http://schemas.microsoft.com/office/drawing/2014/main" id="{00167C13-7F9C-A58F-4D9F-A094C9438FCB}"/>
              </a:ext>
            </a:extLst>
          </p:cNvPr>
          <p:cNvSpPr txBox="1"/>
          <p:nvPr/>
        </p:nvSpPr>
        <p:spPr>
          <a:xfrm>
            <a:off x="1135026" y="3634488"/>
            <a:ext cx="4393605" cy="682456"/>
          </a:xfrm>
          <a:prstGeom prst="round2DiagRect">
            <a:avLst/>
          </a:prstGeom>
          <a:noFill/>
          <a:ln>
            <a:solidFill>
              <a:srgbClr val="002060"/>
            </a:solid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Combinations of binary numbers are used to express data and operations.​</a:t>
            </a:r>
          </a:p>
        </p:txBody>
      </p:sp>
    </p:spTree>
    <p:extLst>
      <p:ext uri="{BB962C8B-B14F-4D97-AF65-F5344CB8AC3E}">
        <p14:creationId xmlns:p14="http://schemas.microsoft.com/office/powerpoint/2010/main" val="86407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Source Code</a:t>
            </a:r>
          </a:p>
        </p:txBody>
      </p:sp>
      <p:sp>
        <p:nvSpPr>
          <p:cNvPr id="3" name="TextBox 2">
            <a:extLst>
              <a:ext uri="{FF2B5EF4-FFF2-40B4-BE49-F238E27FC236}">
                <a16:creationId xmlns:a16="http://schemas.microsoft.com/office/drawing/2014/main" id="{7F5A8A7A-583F-4246-84E5-B5104E00DA0C}"/>
              </a:ext>
            </a:extLst>
          </p:cNvPr>
          <p:cNvSpPr txBox="1"/>
          <p:nvPr/>
        </p:nvSpPr>
        <p:spPr>
          <a:xfrm>
            <a:off x="2264299" y="3827066"/>
            <a:ext cx="4615401" cy="923330"/>
          </a:xfrm>
          <a:prstGeom prst="rect">
            <a:avLst/>
          </a:prstGeom>
          <a:noFill/>
        </p:spPr>
        <p:txBody>
          <a:bodyPr wrap="square" rtlCol="0">
            <a:spAutoFit/>
          </a:bodyPr>
          <a:lstStyle/>
          <a:p>
            <a:pPr algn="ctr"/>
            <a:r>
              <a:rPr lang="en-US" sz="1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 write computer programs using high-level languages in human-readable plain text!</a:t>
            </a:r>
          </a:p>
        </p:txBody>
      </p:sp>
      <p:pic>
        <p:nvPicPr>
          <p:cNvPr id="4" name="Picture 2" descr="Java Logo - Javatpoint">
            <a:extLst>
              <a:ext uri="{FF2B5EF4-FFF2-40B4-BE49-F238E27FC236}">
                <a16:creationId xmlns:a16="http://schemas.microsoft.com/office/drawing/2014/main" id="{DC195FB2-3955-DC40-1996-51C45D005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400" y="1575612"/>
            <a:ext cx="719796" cy="450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he Python Logo | Python Software Foundation">
            <a:extLst>
              <a:ext uri="{FF2B5EF4-FFF2-40B4-BE49-F238E27FC236}">
                <a16:creationId xmlns:a16="http://schemas.microsoft.com/office/drawing/2014/main" id="{18BBB2E9-16E9-3FE2-7635-9B64BE4F1D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7" t="-2691" r="9923" b="2691"/>
          <a:stretch/>
        </p:blipFill>
        <p:spPr bwMode="auto">
          <a:xfrm>
            <a:off x="5947400" y="1057439"/>
            <a:ext cx="1214200" cy="4673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A2EED0E1-AF28-B81B-AF7C-D11053F32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8913" y="1247336"/>
            <a:ext cx="603520" cy="678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83BD1572-757C-AF11-A0B3-50E30431E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977" y="1586581"/>
            <a:ext cx="439623" cy="4396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5C1EB51A-4ABC-DDD5-67E5-30703FD684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7400" y="2168815"/>
            <a:ext cx="609135" cy="609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ust Programming Language">
            <a:extLst>
              <a:ext uri="{FF2B5EF4-FFF2-40B4-BE49-F238E27FC236}">
                <a16:creationId xmlns:a16="http://schemas.microsoft.com/office/drawing/2014/main" id="{38ADA866-5B7C-E7AF-7163-FF1BB93101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1654" y="2173120"/>
            <a:ext cx="1251989" cy="6259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E25219-3E2A-574C-AF24-FE583413B479}"/>
              </a:ext>
            </a:extLst>
          </p:cNvPr>
          <p:cNvSpPr txBox="1"/>
          <p:nvPr/>
        </p:nvSpPr>
        <p:spPr>
          <a:xfrm>
            <a:off x="332096" y="784545"/>
            <a:ext cx="3685624" cy="230832"/>
          </a:xfrm>
          <a:prstGeom prst="rect">
            <a:avLst/>
          </a:prstGeom>
          <a:solidFill>
            <a:srgbClr val="00B050"/>
          </a:solidFill>
        </p:spPr>
        <p:txBody>
          <a:bodyPr wrap="none" rtlCol="0">
            <a:spAutoFit/>
          </a:bodyPr>
          <a:lstStyle/>
          <a:p>
            <a:r>
              <a:rPr lang="en-US" sz="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SOURCE CODE FOR COMPUTING THE AVERAGE OF 3 NUMBERS</a:t>
            </a:r>
          </a:p>
        </p:txBody>
      </p:sp>
      <p:grpSp>
        <p:nvGrpSpPr>
          <p:cNvPr id="17" name="Group 16">
            <a:extLst>
              <a:ext uri="{FF2B5EF4-FFF2-40B4-BE49-F238E27FC236}">
                <a16:creationId xmlns:a16="http://schemas.microsoft.com/office/drawing/2014/main" id="{B58CF1CD-5C4E-6B22-CD20-CB97159BEC7F}"/>
              </a:ext>
            </a:extLst>
          </p:cNvPr>
          <p:cNvGrpSpPr/>
          <p:nvPr/>
        </p:nvGrpSpPr>
        <p:grpSpPr>
          <a:xfrm>
            <a:off x="375937" y="1438580"/>
            <a:ext cx="3212926" cy="707886"/>
            <a:chOff x="375937" y="948444"/>
            <a:chExt cx="3212926" cy="707886"/>
          </a:xfrm>
        </p:grpSpPr>
        <p:sp>
          <p:nvSpPr>
            <p:cNvPr id="2" name="Rectangle 1">
              <a:extLst>
                <a:ext uri="{FF2B5EF4-FFF2-40B4-BE49-F238E27FC236}">
                  <a16:creationId xmlns:a16="http://schemas.microsoft.com/office/drawing/2014/main" id="{A0270DD7-0304-F300-DFE2-98FEF8F0CCF7}"/>
                </a:ext>
              </a:extLst>
            </p:cNvPr>
            <p:cNvSpPr/>
            <p:nvPr/>
          </p:nvSpPr>
          <p:spPr>
            <a:xfrm>
              <a:off x="375937" y="1133110"/>
              <a:ext cx="3212926" cy="523220"/>
            </a:xfrm>
            <a:prstGeom prst="rect">
              <a:avLst/>
            </a:prstGeom>
            <a:solidFill>
              <a:schemeClr val="bg1"/>
            </a:solidFill>
          </p:spPr>
          <p:txBody>
            <a:bodyPr wrap="square">
              <a:spAutoFit/>
            </a:bodyPr>
            <a:lstStyle/>
            <a:p>
              <a:r>
                <a:rPr lang="en-IN" b="1" dirty="0">
                  <a:solidFill>
                    <a:srgbClr val="008000"/>
                  </a:solidFill>
                  <a:latin typeface="Consolas" panose="020B0609020204030204" pitchFamily="49" charset="0"/>
                  <a:cs typeface="Consolas" panose="020B0609020204030204" pitchFamily="49" charset="0"/>
                </a:rPr>
                <a:t>def</a:t>
              </a:r>
              <a:r>
                <a:rPr lang="en-IN" dirty="0">
                  <a:latin typeface="Consolas" panose="020B0609020204030204" pitchFamily="49" charset="0"/>
                  <a:cs typeface="Consolas" panose="020B0609020204030204" pitchFamily="49" charset="0"/>
                </a:rPr>
                <a:t> </a:t>
              </a:r>
              <a:r>
                <a:rPr lang="en-IN" dirty="0" err="1">
                  <a:solidFill>
                    <a:srgbClr val="0000FF"/>
                  </a:solidFill>
                  <a:latin typeface="Consolas" panose="020B0609020204030204" pitchFamily="49" charset="0"/>
                  <a:cs typeface="Consolas" panose="020B0609020204030204" pitchFamily="49" charset="0"/>
                </a:rPr>
                <a:t>averageOfThree</a:t>
              </a:r>
              <a:r>
                <a:rPr lang="en-IN" dirty="0">
                  <a:latin typeface="Consolas" panose="020B0609020204030204" pitchFamily="49" charset="0"/>
                  <a:cs typeface="Consolas" panose="020B0609020204030204" pitchFamily="49" charset="0"/>
                </a:rPr>
                <a:t>(a, b, c):</a:t>
              </a:r>
              <a:endParaRPr lang="en-IN" dirty="0">
                <a:solidFill>
                  <a:srgbClr val="0000FF"/>
                </a:solidFill>
                <a:latin typeface="Consolas" panose="020B0609020204030204" pitchFamily="49" charset="0"/>
                <a:cs typeface="Consolas" panose="020B0609020204030204" pitchFamily="49" charset="0"/>
              </a:endParaRPr>
            </a:p>
            <a:p>
              <a:r>
                <a:rPr lang="en-IN" dirty="0">
                  <a:latin typeface="Consolas" panose="020B0609020204030204" pitchFamily="49" charset="0"/>
                  <a:cs typeface="Consolas" panose="020B0609020204030204" pitchFamily="49" charset="0"/>
                </a:rPr>
                <a:t>    </a:t>
              </a:r>
              <a:r>
                <a:rPr lang="en-IN" b="1" dirty="0">
                  <a:solidFill>
                    <a:srgbClr val="008000"/>
                  </a:solidFill>
                  <a:latin typeface="Consolas" panose="020B0609020204030204" pitchFamily="49" charset="0"/>
                  <a:cs typeface="Consolas" panose="020B0609020204030204" pitchFamily="49" charset="0"/>
                </a:rPr>
                <a:t>return</a:t>
              </a:r>
              <a:r>
                <a:rPr lang="en-IN" dirty="0">
                  <a:latin typeface="Consolas" panose="020B0609020204030204" pitchFamily="49" charset="0"/>
                  <a:cs typeface="Consolas" panose="020B0609020204030204" pitchFamily="49" charset="0"/>
                </a:rPr>
                <a:t> (a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b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c)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a:t>
              </a:r>
              <a:r>
                <a:rPr lang="en-IN" dirty="0">
                  <a:solidFill>
                    <a:srgbClr val="666666"/>
                  </a:solidFill>
                  <a:latin typeface="Consolas" panose="020B0609020204030204" pitchFamily="49" charset="0"/>
                  <a:cs typeface="Consolas" panose="020B0609020204030204" pitchFamily="49" charset="0"/>
                </a:rPr>
                <a:t>3</a:t>
              </a:r>
              <a:endParaRPr lang="en-IN" dirty="0">
                <a:effectLst/>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0A61A706-7ED0-BE8F-A59D-4972E2164200}"/>
                </a:ext>
              </a:extLst>
            </p:cNvPr>
            <p:cNvSpPr txBox="1"/>
            <p:nvPr/>
          </p:nvSpPr>
          <p:spPr>
            <a:xfrm>
              <a:off x="375937" y="948444"/>
              <a:ext cx="508473" cy="184666"/>
            </a:xfrm>
            <a:prstGeom prst="rect">
              <a:avLst/>
            </a:prstGeom>
            <a:solidFill>
              <a:schemeClr val="accent5"/>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PYTHON</a:t>
              </a:r>
            </a:p>
          </p:txBody>
        </p:sp>
      </p:grpSp>
      <p:grpSp>
        <p:nvGrpSpPr>
          <p:cNvPr id="12" name="Group 11">
            <a:extLst>
              <a:ext uri="{FF2B5EF4-FFF2-40B4-BE49-F238E27FC236}">
                <a16:creationId xmlns:a16="http://schemas.microsoft.com/office/drawing/2014/main" id="{3BAEC7BE-4BF3-0CCC-2951-1C5BCD0000DF}"/>
              </a:ext>
            </a:extLst>
          </p:cNvPr>
          <p:cNvGrpSpPr/>
          <p:nvPr/>
        </p:nvGrpSpPr>
        <p:grpSpPr>
          <a:xfrm>
            <a:off x="375937" y="2438778"/>
            <a:ext cx="3586281" cy="923330"/>
            <a:chOff x="375937" y="2223952"/>
            <a:chExt cx="3586281" cy="923330"/>
          </a:xfrm>
        </p:grpSpPr>
        <p:sp>
          <p:nvSpPr>
            <p:cNvPr id="10" name="Rectangle 9">
              <a:extLst>
                <a:ext uri="{FF2B5EF4-FFF2-40B4-BE49-F238E27FC236}">
                  <a16:creationId xmlns:a16="http://schemas.microsoft.com/office/drawing/2014/main" id="{8BBA137B-229F-DB52-2F8E-226FF0A82C05}"/>
                </a:ext>
              </a:extLst>
            </p:cNvPr>
            <p:cNvSpPr/>
            <p:nvPr/>
          </p:nvSpPr>
          <p:spPr>
            <a:xfrm>
              <a:off x="375937" y="2408618"/>
              <a:ext cx="3586281" cy="738664"/>
            </a:xfrm>
            <a:prstGeom prst="rect">
              <a:avLst/>
            </a:prstGeom>
            <a:solidFill>
              <a:schemeClr val="bg1"/>
            </a:solidFill>
          </p:spPr>
          <p:txBody>
            <a:bodyPr wrap="square">
              <a:spAutoFit/>
            </a:bodyPr>
            <a:lstStyle/>
            <a:p>
              <a:r>
                <a:rPr lang="en-IN" b="1" dirty="0">
                  <a:solidFill>
                    <a:srgbClr val="008000"/>
                  </a:solidFill>
                  <a:latin typeface="Consolas" panose="020B0609020204030204" pitchFamily="49" charset="0"/>
                  <a:cs typeface="Consolas" panose="020B0609020204030204" pitchFamily="49" charset="0"/>
                </a:rPr>
                <a:t>function</a:t>
              </a:r>
              <a:r>
                <a:rPr lang="en-IN" dirty="0">
                  <a:latin typeface="Consolas" panose="020B0609020204030204" pitchFamily="49" charset="0"/>
                  <a:cs typeface="Consolas" panose="020B0609020204030204" pitchFamily="49" charset="0"/>
                </a:rPr>
                <a:t> </a:t>
              </a:r>
              <a:r>
                <a:rPr lang="en-IN" dirty="0" err="1">
                  <a:latin typeface="Consolas" panose="020B0609020204030204" pitchFamily="49" charset="0"/>
                  <a:cs typeface="Consolas" panose="020B0609020204030204" pitchFamily="49" charset="0"/>
                </a:rPr>
                <a:t>averageOfThree</a:t>
              </a:r>
              <a:r>
                <a:rPr lang="en-IN" dirty="0">
                  <a:latin typeface="Consolas" panose="020B0609020204030204" pitchFamily="49" charset="0"/>
                  <a:cs typeface="Consolas" panose="020B0609020204030204" pitchFamily="49" charset="0"/>
                </a:rPr>
                <a:t>(a, b, c) {</a:t>
              </a:r>
            </a:p>
            <a:p>
              <a:r>
                <a:rPr lang="en-IN" dirty="0">
                  <a:latin typeface="Consolas" panose="020B0609020204030204" pitchFamily="49" charset="0"/>
                  <a:cs typeface="Consolas" panose="020B0609020204030204" pitchFamily="49" charset="0"/>
                </a:rPr>
                <a:t>  </a:t>
              </a:r>
              <a:r>
                <a:rPr lang="en-IN" b="1" dirty="0">
                  <a:solidFill>
                    <a:srgbClr val="008000"/>
                  </a:solidFill>
                  <a:latin typeface="Consolas" panose="020B0609020204030204" pitchFamily="49" charset="0"/>
                  <a:cs typeface="Consolas" panose="020B0609020204030204" pitchFamily="49" charset="0"/>
                </a:rPr>
                <a:t>return</a:t>
              </a:r>
              <a:r>
                <a:rPr lang="en-IN" dirty="0">
                  <a:latin typeface="Consolas" panose="020B0609020204030204" pitchFamily="49" charset="0"/>
                  <a:cs typeface="Consolas" panose="020B0609020204030204" pitchFamily="49" charset="0"/>
                </a:rPr>
                <a:t> (a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b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c) </a:t>
              </a:r>
              <a:r>
                <a:rPr lang="en-IN" dirty="0">
                  <a:solidFill>
                    <a:srgbClr val="666666"/>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a:t>
              </a:r>
              <a:r>
                <a:rPr lang="en-IN" dirty="0">
                  <a:solidFill>
                    <a:srgbClr val="666666"/>
                  </a:solidFill>
                  <a:latin typeface="Consolas" panose="020B0609020204030204" pitchFamily="49" charset="0"/>
                  <a:cs typeface="Consolas" panose="020B0609020204030204" pitchFamily="49" charset="0"/>
                </a:rPr>
                <a:t>3</a:t>
              </a:r>
              <a:r>
                <a:rPr lang="en-IN" dirty="0">
                  <a:latin typeface="Consolas" panose="020B0609020204030204" pitchFamily="49" charset="0"/>
                  <a:cs typeface="Consolas" panose="020B0609020204030204" pitchFamily="49" charset="0"/>
                </a:rPr>
                <a:t>;</a:t>
              </a:r>
            </a:p>
            <a:p>
              <a:r>
                <a:rPr lang="en-IN" dirty="0">
                  <a:latin typeface="Consolas" panose="020B0609020204030204" pitchFamily="49" charset="0"/>
                  <a:cs typeface="Consolas" panose="020B0609020204030204" pitchFamily="49" charset="0"/>
                </a:rPr>
                <a:t>}</a:t>
              </a:r>
              <a:endParaRPr lang="en-IN" dirty="0">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95B8CB23-3E77-1A2B-D361-BFC91F46CFFA}"/>
                </a:ext>
              </a:extLst>
            </p:cNvPr>
            <p:cNvSpPr txBox="1"/>
            <p:nvPr/>
          </p:nvSpPr>
          <p:spPr>
            <a:xfrm>
              <a:off x="375937" y="2223952"/>
              <a:ext cx="627095" cy="184666"/>
            </a:xfrm>
            <a:prstGeom prst="rect">
              <a:avLst/>
            </a:prstGeom>
            <a:solidFill>
              <a:srgbClr val="FFC000"/>
            </a:solidFill>
          </p:spPr>
          <p:txBody>
            <a:bodyPr wrap="none" rtlCol="0">
              <a:spAutoFit/>
            </a:bodyPr>
            <a:lstStyle/>
            <a:p>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JAVASCRIPT</a:t>
              </a:r>
            </a:p>
          </p:txBody>
        </p:sp>
      </p:grpSp>
      <p:sp>
        <p:nvSpPr>
          <p:cNvPr id="13" name="Google Shape;85;p22">
            <a:extLst>
              <a:ext uri="{FF2B5EF4-FFF2-40B4-BE49-F238E27FC236}">
                <a16:creationId xmlns:a16="http://schemas.microsoft.com/office/drawing/2014/main" id="{08B3F63D-B727-671D-74D6-AE1CAE9EF4F6}"/>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Source Code</a:t>
            </a:r>
          </a:p>
        </p:txBody>
      </p:sp>
    </p:spTree>
    <p:custDataLst>
      <p:tags r:id="rId1"/>
    </p:custDataLst>
    <p:extLst>
      <p:ext uri="{BB962C8B-B14F-4D97-AF65-F5344CB8AC3E}">
        <p14:creationId xmlns:p14="http://schemas.microsoft.com/office/powerpoint/2010/main" val="2944216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Source Code </a:t>
            </a: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Wingdings" pitchFamily="2" charset="2"/>
              </a:rPr>
              <a:t> Machine Code</a:t>
            </a:r>
            <a:endPar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TextBox 6">
            <a:extLst>
              <a:ext uri="{FF2B5EF4-FFF2-40B4-BE49-F238E27FC236}">
                <a16:creationId xmlns:a16="http://schemas.microsoft.com/office/drawing/2014/main" id="{DAF91D53-3970-86CE-0A91-A51E7E04D0BE}"/>
              </a:ext>
            </a:extLst>
          </p:cNvPr>
          <p:cNvSpPr txBox="1"/>
          <p:nvPr/>
        </p:nvSpPr>
        <p:spPr>
          <a:xfrm>
            <a:off x="1214915" y="3549848"/>
            <a:ext cx="6713766" cy="1015663"/>
          </a:xfrm>
          <a:prstGeom prst="rect">
            <a:avLst/>
          </a:prstGeom>
          <a:no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 work with high-level languages to write computer programs that are ultimately converted to low-level machine code</a:t>
            </a:r>
          </a:p>
        </p:txBody>
      </p:sp>
      <p:sp>
        <p:nvSpPr>
          <p:cNvPr id="12" name="TextBox 11">
            <a:extLst>
              <a:ext uri="{FF2B5EF4-FFF2-40B4-BE49-F238E27FC236}">
                <a16:creationId xmlns:a16="http://schemas.microsoft.com/office/drawing/2014/main" id="{AAAB5521-9B8C-9985-EA60-261E99EE3E11}"/>
              </a:ext>
            </a:extLst>
          </p:cNvPr>
          <p:cNvSpPr txBox="1"/>
          <p:nvPr/>
        </p:nvSpPr>
        <p:spPr>
          <a:xfrm>
            <a:off x="191690" y="2371695"/>
            <a:ext cx="3071900" cy="400110"/>
          </a:xfrm>
          <a:prstGeom prst="rect">
            <a:avLst/>
          </a:prstGeom>
          <a:solidFill>
            <a:srgbClr val="C00000"/>
          </a:solid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High Level Language</a:t>
            </a:r>
          </a:p>
        </p:txBody>
      </p:sp>
      <p:sp>
        <p:nvSpPr>
          <p:cNvPr id="13" name="TextBox 12">
            <a:extLst>
              <a:ext uri="{FF2B5EF4-FFF2-40B4-BE49-F238E27FC236}">
                <a16:creationId xmlns:a16="http://schemas.microsoft.com/office/drawing/2014/main" id="{CF22430F-E0DA-FA99-E3A1-84451496FAA3}"/>
              </a:ext>
            </a:extLst>
          </p:cNvPr>
          <p:cNvSpPr txBox="1"/>
          <p:nvPr/>
        </p:nvSpPr>
        <p:spPr>
          <a:xfrm>
            <a:off x="5880410" y="2371695"/>
            <a:ext cx="3071900" cy="400110"/>
          </a:xfrm>
          <a:prstGeom prst="rect">
            <a:avLst/>
          </a:prstGeom>
          <a:solidFill>
            <a:srgbClr val="00B050"/>
          </a:solid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Machine Code</a:t>
            </a:r>
          </a:p>
        </p:txBody>
      </p:sp>
      <p:cxnSp>
        <p:nvCxnSpPr>
          <p:cNvPr id="15" name="Straight Arrow Connector 14">
            <a:extLst>
              <a:ext uri="{FF2B5EF4-FFF2-40B4-BE49-F238E27FC236}">
                <a16:creationId xmlns:a16="http://schemas.microsoft.com/office/drawing/2014/main" id="{E87C18B8-6CA0-6A45-0702-3DEC315C0837}"/>
              </a:ext>
            </a:extLst>
          </p:cNvPr>
          <p:cNvCxnSpPr>
            <a:cxnSpLocks/>
            <a:stCxn id="12" idx="3"/>
            <a:endCxn id="13" idx="1"/>
          </p:cNvCxnSpPr>
          <p:nvPr/>
        </p:nvCxnSpPr>
        <p:spPr>
          <a:xfrm>
            <a:off x="3263590" y="2571750"/>
            <a:ext cx="2616820"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379A8-CE3E-A19C-077E-6504B45BBFAA}"/>
              </a:ext>
            </a:extLst>
          </p:cNvPr>
          <p:cNvSpPr txBox="1"/>
          <p:nvPr/>
        </p:nvSpPr>
        <p:spPr>
          <a:xfrm>
            <a:off x="5880410" y="2124693"/>
            <a:ext cx="1779654" cy="246221"/>
          </a:xfrm>
          <a:prstGeom prst="rect">
            <a:avLst/>
          </a:prstGeom>
          <a:solidFill>
            <a:srgbClr val="00B05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PROCESSOR NEEDS</a:t>
            </a:r>
          </a:p>
        </p:txBody>
      </p:sp>
      <p:sp>
        <p:nvSpPr>
          <p:cNvPr id="17" name="TextBox 16">
            <a:extLst>
              <a:ext uri="{FF2B5EF4-FFF2-40B4-BE49-F238E27FC236}">
                <a16:creationId xmlns:a16="http://schemas.microsoft.com/office/drawing/2014/main" id="{2511EC63-0B0D-7623-E088-1C99D1FFE287}"/>
              </a:ext>
            </a:extLst>
          </p:cNvPr>
          <p:cNvSpPr txBox="1"/>
          <p:nvPr/>
        </p:nvSpPr>
        <p:spPr>
          <a:xfrm>
            <a:off x="191690" y="2124693"/>
            <a:ext cx="1077539" cy="246221"/>
          </a:xfrm>
          <a:prstGeom prst="rect">
            <a:avLst/>
          </a:prstGeom>
          <a:solidFill>
            <a:srgbClr val="C00000"/>
          </a:solid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SOURCE CODE</a:t>
            </a:r>
          </a:p>
        </p:txBody>
      </p:sp>
      <p:pic>
        <p:nvPicPr>
          <p:cNvPr id="3074" name="Picture 2" descr="Java Logo - Javatpoint">
            <a:extLst>
              <a:ext uri="{FF2B5EF4-FFF2-40B4-BE49-F238E27FC236}">
                <a16:creationId xmlns:a16="http://schemas.microsoft.com/office/drawing/2014/main" id="{51BAFAF3-B486-0F61-5E46-943ED44A9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90" y="1582683"/>
            <a:ext cx="719796" cy="4505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Python Logo | Python Software Foundation">
            <a:extLst>
              <a:ext uri="{FF2B5EF4-FFF2-40B4-BE49-F238E27FC236}">
                <a16:creationId xmlns:a16="http://schemas.microsoft.com/office/drawing/2014/main" id="{499A0B0F-BC0E-2E5E-0A23-C7E0A0152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7" t="-2691" r="9923" b="2691"/>
          <a:stretch/>
        </p:blipFill>
        <p:spPr bwMode="auto">
          <a:xfrm>
            <a:off x="191690" y="1064510"/>
            <a:ext cx="1214200" cy="46737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2CB70DA-6465-5234-C2CE-258EFE051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203" y="1254407"/>
            <a:ext cx="603520" cy="67848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18E4882-75FF-92DF-EFCA-2D0A0882D3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267" y="1593652"/>
            <a:ext cx="439623" cy="43962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2F305ED2-80A1-6855-8A27-DF08634FE6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960" y="2836368"/>
            <a:ext cx="609135" cy="60913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ust Programming Language">
            <a:extLst>
              <a:ext uri="{FF2B5EF4-FFF2-40B4-BE49-F238E27FC236}">
                <a16:creationId xmlns:a16="http://schemas.microsoft.com/office/drawing/2014/main" id="{6382E66D-6A91-8B4F-F17F-EBD9CA2437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876" y="2835959"/>
            <a:ext cx="1251989" cy="62599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5;p22">
            <a:extLst>
              <a:ext uri="{FF2B5EF4-FFF2-40B4-BE49-F238E27FC236}">
                <a16:creationId xmlns:a16="http://schemas.microsoft.com/office/drawing/2014/main" id="{02050761-7845-072E-48B5-468B5D1B76FA}"/>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dirty="0">
                <a:latin typeface="Open Sans Semibold"/>
                <a:ea typeface="Open Sans Semibold"/>
                <a:cs typeface="Open Sans Semibold"/>
                <a:sym typeface="Roboto"/>
              </a:rPr>
              <a:t>Source Code to Machine Code</a:t>
            </a:r>
          </a:p>
        </p:txBody>
      </p:sp>
    </p:spTree>
    <p:custDataLst>
      <p:tags r:id="rId1"/>
    </p:custDataLst>
    <p:extLst>
      <p:ext uri="{BB962C8B-B14F-4D97-AF65-F5344CB8AC3E}">
        <p14:creationId xmlns:p14="http://schemas.microsoft.com/office/powerpoint/2010/main" val="570049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4" name="Google Shape;85;p22">
            <a:extLst>
              <a:ext uri="{FF2B5EF4-FFF2-40B4-BE49-F238E27FC236}">
                <a16:creationId xmlns:a16="http://schemas.microsoft.com/office/drawing/2014/main" id="{5D66BB37-8FA9-482A-BEEB-DC4017340199}"/>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 COMPUTER PROGRAM</a:t>
            </a:r>
          </a:p>
        </p:txBody>
      </p:sp>
      <p:grpSp>
        <p:nvGrpSpPr>
          <p:cNvPr id="7" name="Group 6">
            <a:extLst>
              <a:ext uri="{FF2B5EF4-FFF2-40B4-BE49-F238E27FC236}">
                <a16:creationId xmlns:a16="http://schemas.microsoft.com/office/drawing/2014/main" id="{3C6CF1C8-D719-41A6-E08C-D29A26C364C8}"/>
              </a:ext>
            </a:extLst>
          </p:cNvPr>
          <p:cNvGrpSpPr/>
          <p:nvPr/>
        </p:nvGrpSpPr>
        <p:grpSpPr>
          <a:xfrm>
            <a:off x="3309937" y="929015"/>
            <a:ext cx="2524125" cy="3014336"/>
            <a:chOff x="2593975" y="1138565"/>
            <a:chExt cx="2524125" cy="3014336"/>
          </a:xfrm>
        </p:grpSpPr>
        <p:sp>
          <p:nvSpPr>
            <p:cNvPr id="3" name="Rectangle 2">
              <a:extLst>
                <a:ext uri="{FF2B5EF4-FFF2-40B4-BE49-F238E27FC236}">
                  <a16:creationId xmlns:a16="http://schemas.microsoft.com/office/drawing/2014/main" id="{436D54EE-DFBE-9EC1-75C8-DA25AEC487CC}"/>
                </a:ext>
              </a:extLst>
            </p:cNvPr>
            <p:cNvSpPr/>
            <p:nvPr/>
          </p:nvSpPr>
          <p:spPr>
            <a:xfrm>
              <a:off x="2600325" y="1400175"/>
              <a:ext cx="2517775" cy="2752726"/>
            </a:xfrm>
            <a:prstGeom prst="rect">
              <a:avLst/>
            </a:prstGeom>
            <a:solidFill>
              <a:srgbClr val="FF8589">
                <a:alpha val="8896"/>
              </a:srgbClr>
            </a:solidFill>
            <a:ln w="12700">
              <a:solidFill>
                <a:srgbClr val="FF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C505685-5B4E-351E-DB5F-3F8ADCB4AA91}"/>
                </a:ext>
              </a:extLst>
            </p:cNvPr>
            <p:cNvSpPr txBox="1"/>
            <p:nvPr/>
          </p:nvSpPr>
          <p:spPr>
            <a:xfrm>
              <a:off x="2593975" y="1138565"/>
              <a:ext cx="1039067" cy="261610"/>
            </a:xfrm>
            <a:prstGeom prst="rect">
              <a:avLst/>
            </a:prstGeom>
            <a:solidFill>
              <a:srgbClr val="FF8589"/>
            </a:solidFill>
          </p:spPr>
          <p:txBody>
            <a:bodyPr wrap="none" rtlCol="0">
              <a:spAutoFit/>
            </a:bodyPr>
            <a:lstStyle/>
            <a:p>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 PROGRAM</a:t>
              </a:r>
            </a:p>
          </p:txBody>
        </p:sp>
        <p:sp>
          <p:nvSpPr>
            <p:cNvPr id="6" name="Rounded Rectangle 5">
              <a:extLst>
                <a:ext uri="{FF2B5EF4-FFF2-40B4-BE49-F238E27FC236}">
                  <a16:creationId xmlns:a16="http://schemas.microsoft.com/office/drawing/2014/main" id="{AFF4392C-9C58-BFC6-CD17-7AD3A697E6F1}"/>
                </a:ext>
              </a:extLst>
            </p:cNvPr>
            <p:cNvSpPr/>
            <p:nvPr/>
          </p:nvSpPr>
          <p:spPr>
            <a:xfrm>
              <a:off x="2756742" y="1535100"/>
              <a:ext cx="876300" cy="253370"/>
            </a:xfrm>
            <a:prstGeom prst="roundRect">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FUNCTION</a:t>
              </a:r>
            </a:p>
          </p:txBody>
        </p:sp>
        <p:sp>
          <p:nvSpPr>
            <p:cNvPr id="8" name="Rounded Rectangle 7">
              <a:extLst>
                <a:ext uri="{FF2B5EF4-FFF2-40B4-BE49-F238E27FC236}">
                  <a16:creationId xmlns:a16="http://schemas.microsoft.com/office/drawing/2014/main" id="{D2A7C8AB-BB64-B367-94DB-3F75E3395ED8}"/>
                </a:ext>
              </a:extLst>
            </p:cNvPr>
            <p:cNvSpPr/>
            <p:nvPr/>
          </p:nvSpPr>
          <p:spPr>
            <a:xfrm>
              <a:off x="2871042" y="1858070"/>
              <a:ext cx="647700" cy="192010"/>
            </a:xfrm>
            <a:prstGeom prst="roundRect">
              <a:avLst/>
            </a:prstGeom>
            <a:solidFill>
              <a:srgbClr val="55BE9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VARIABLES</a:t>
              </a:r>
            </a:p>
          </p:txBody>
        </p:sp>
        <p:sp>
          <p:nvSpPr>
            <p:cNvPr id="9" name="Rounded Rectangle 8">
              <a:extLst>
                <a:ext uri="{FF2B5EF4-FFF2-40B4-BE49-F238E27FC236}">
                  <a16:creationId xmlns:a16="http://schemas.microsoft.com/office/drawing/2014/main" id="{AF329FF6-7A23-99CE-03BB-181CF5EE041A}"/>
                </a:ext>
              </a:extLst>
            </p:cNvPr>
            <p:cNvSpPr/>
            <p:nvPr/>
          </p:nvSpPr>
          <p:spPr>
            <a:xfrm>
              <a:off x="3561701" y="1863450"/>
              <a:ext cx="647700" cy="192010"/>
            </a:xfrm>
            <a:prstGeom prst="roundRect">
              <a:avLst/>
            </a:prstGeom>
            <a:solidFill>
              <a:srgbClr val="55BE9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VARIABLES</a:t>
              </a:r>
            </a:p>
          </p:txBody>
        </p:sp>
        <p:sp>
          <p:nvSpPr>
            <p:cNvPr id="10" name="Rounded Rectangle 9">
              <a:extLst>
                <a:ext uri="{FF2B5EF4-FFF2-40B4-BE49-F238E27FC236}">
                  <a16:creationId xmlns:a16="http://schemas.microsoft.com/office/drawing/2014/main" id="{385DDFFB-779B-E9D6-F34D-E82E13C75EAD}"/>
                </a:ext>
              </a:extLst>
            </p:cNvPr>
            <p:cNvSpPr/>
            <p:nvPr/>
          </p:nvSpPr>
          <p:spPr>
            <a:xfrm>
              <a:off x="2871042" y="2119680"/>
              <a:ext cx="647700" cy="192010"/>
            </a:xfrm>
            <a:prstGeom prst="round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LOOPS</a:t>
              </a:r>
            </a:p>
          </p:txBody>
        </p:sp>
        <p:sp>
          <p:nvSpPr>
            <p:cNvPr id="11" name="Rounded Rectangle 10">
              <a:extLst>
                <a:ext uri="{FF2B5EF4-FFF2-40B4-BE49-F238E27FC236}">
                  <a16:creationId xmlns:a16="http://schemas.microsoft.com/office/drawing/2014/main" id="{EA014421-094C-4111-1A83-1FE94EC05419}"/>
                </a:ext>
              </a:extLst>
            </p:cNvPr>
            <p:cNvSpPr/>
            <p:nvPr/>
          </p:nvSpPr>
          <p:spPr>
            <a:xfrm>
              <a:off x="3087459" y="2381290"/>
              <a:ext cx="798092" cy="192010"/>
            </a:xfrm>
            <a:prstGeom prst="roundRect">
              <a:avLst/>
            </a:prstGeom>
            <a:solidFill>
              <a:srgbClr val="00B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CONDITIONAL</a:t>
              </a:r>
            </a:p>
          </p:txBody>
        </p:sp>
        <p:sp>
          <p:nvSpPr>
            <p:cNvPr id="13" name="Rounded Rectangle 12">
              <a:extLst>
                <a:ext uri="{FF2B5EF4-FFF2-40B4-BE49-F238E27FC236}">
                  <a16:creationId xmlns:a16="http://schemas.microsoft.com/office/drawing/2014/main" id="{25DB5749-4B7E-9991-15DF-F90860DE180D}"/>
                </a:ext>
              </a:extLst>
            </p:cNvPr>
            <p:cNvSpPr/>
            <p:nvPr/>
          </p:nvSpPr>
          <p:spPr>
            <a:xfrm>
              <a:off x="3333100" y="2634660"/>
              <a:ext cx="991249" cy="192010"/>
            </a:xfrm>
            <a:prstGeom prst="round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CALL </a:t>
              </a: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FUNCTION</a:t>
              </a:r>
            </a:p>
          </p:txBody>
        </p:sp>
        <p:sp>
          <p:nvSpPr>
            <p:cNvPr id="15" name="Rounded Rectangle 14">
              <a:extLst>
                <a:ext uri="{FF2B5EF4-FFF2-40B4-BE49-F238E27FC236}">
                  <a16:creationId xmlns:a16="http://schemas.microsoft.com/office/drawing/2014/main" id="{A854A051-2A17-8230-5A8D-61031BF10613}"/>
                </a:ext>
              </a:extLst>
            </p:cNvPr>
            <p:cNvSpPr/>
            <p:nvPr/>
          </p:nvSpPr>
          <p:spPr>
            <a:xfrm>
              <a:off x="2756742" y="3022955"/>
              <a:ext cx="876300" cy="253370"/>
            </a:xfrm>
            <a:prstGeom prst="roundRect">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FUNCTION</a:t>
              </a:r>
            </a:p>
          </p:txBody>
        </p:sp>
        <p:sp>
          <p:nvSpPr>
            <p:cNvPr id="16" name="Rounded Rectangle 15">
              <a:extLst>
                <a:ext uri="{FF2B5EF4-FFF2-40B4-BE49-F238E27FC236}">
                  <a16:creationId xmlns:a16="http://schemas.microsoft.com/office/drawing/2014/main" id="{9866FBF7-4CFA-A2EC-E800-E5A2424183DF}"/>
                </a:ext>
              </a:extLst>
            </p:cNvPr>
            <p:cNvSpPr/>
            <p:nvPr/>
          </p:nvSpPr>
          <p:spPr>
            <a:xfrm>
              <a:off x="2871042" y="3345925"/>
              <a:ext cx="647700" cy="192010"/>
            </a:xfrm>
            <a:prstGeom prst="roundRect">
              <a:avLst/>
            </a:prstGeom>
            <a:solidFill>
              <a:srgbClr val="55BE9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VARIABLES</a:t>
              </a:r>
            </a:p>
          </p:txBody>
        </p:sp>
        <p:sp>
          <p:nvSpPr>
            <p:cNvPr id="17" name="Rounded Rectangle 16">
              <a:extLst>
                <a:ext uri="{FF2B5EF4-FFF2-40B4-BE49-F238E27FC236}">
                  <a16:creationId xmlns:a16="http://schemas.microsoft.com/office/drawing/2014/main" id="{FCB1F56D-B2FF-1A6D-2691-9E7AF97AFAF8}"/>
                </a:ext>
              </a:extLst>
            </p:cNvPr>
            <p:cNvSpPr/>
            <p:nvPr/>
          </p:nvSpPr>
          <p:spPr>
            <a:xfrm>
              <a:off x="2871042" y="3601350"/>
              <a:ext cx="798092" cy="192010"/>
            </a:xfrm>
            <a:prstGeom prst="roundRect">
              <a:avLst/>
            </a:prstGeom>
            <a:solidFill>
              <a:srgbClr val="00B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CONDITIONAL</a:t>
              </a:r>
            </a:p>
          </p:txBody>
        </p:sp>
        <p:sp>
          <p:nvSpPr>
            <p:cNvPr id="18" name="Rounded Rectangle 17">
              <a:extLst>
                <a:ext uri="{FF2B5EF4-FFF2-40B4-BE49-F238E27FC236}">
                  <a16:creationId xmlns:a16="http://schemas.microsoft.com/office/drawing/2014/main" id="{A81B4A94-2215-3DB1-90F2-4A787F713E78}"/>
                </a:ext>
              </a:extLst>
            </p:cNvPr>
            <p:cNvSpPr/>
            <p:nvPr/>
          </p:nvSpPr>
          <p:spPr>
            <a:xfrm>
              <a:off x="3116683" y="3854720"/>
              <a:ext cx="991249" cy="192010"/>
            </a:xfrm>
            <a:prstGeom prst="round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CALL </a:t>
              </a: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FUNCTION</a:t>
              </a:r>
            </a:p>
          </p:txBody>
        </p:sp>
      </p:grpSp>
      <p:sp>
        <p:nvSpPr>
          <p:cNvPr id="19" name="TextBox 18">
            <a:extLst>
              <a:ext uri="{FF2B5EF4-FFF2-40B4-BE49-F238E27FC236}">
                <a16:creationId xmlns:a16="http://schemas.microsoft.com/office/drawing/2014/main" id="{AAA8FDC4-DA3C-E78C-AEAB-7F96FBE46DDD}"/>
              </a:ext>
            </a:extLst>
          </p:cNvPr>
          <p:cNvSpPr txBox="1"/>
          <p:nvPr/>
        </p:nvSpPr>
        <p:spPr>
          <a:xfrm>
            <a:off x="1696588" y="4194811"/>
            <a:ext cx="5809850" cy="523220"/>
          </a:xfrm>
          <a:prstGeom prst="rect">
            <a:avLst/>
          </a:prstGeom>
          <a:noFill/>
        </p:spPr>
        <p:txBody>
          <a:bodyPr wrap="square"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Programming Languages offer features &amp; building blocks that you put together in a logical manner to build a program</a:t>
            </a:r>
          </a:p>
        </p:txBody>
      </p:sp>
      <p:sp>
        <p:nvSpPr>
          <p:cNvPr id="5" name="Google Shape;85;p22">
            <a:extLst>
              <a:ext uri="{FF2B5EF4-FFF2-40B4-BE49-F238E27FC236}">
                <a16:creationId xmlns:a16="http://schemas.microsoft.com/office/drawing/2014/main" id="{72D8C2FA-5D60-7512-60F9-3F01DED24831}"/>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dirty="0">
                <a:latin typeface="Open Sans Semibold"/>
                <a:ea typeface="Open Sans Semibold"/>
                <a:cs typeface="Open Sans Semibold"/>
                <a:sym typeface="Roboto"/>
              </a:rPr>
              <a:t>Inside a Computer Program</a:t>
            </a:r>
          </a:p>
        </p:txBody>
      </p:sp>
    </p:spTree>
    <p:custDataLst>
      <p:tags r:id="rId1"/>
    </p:custDataLst>
    <p:extLst>
      <p:ext uri="{BB962C8B-B14F-4D97-AF65-F5344CB8AC3E}">
        <p14:creationId xmlns:p14="http://schemas.microsoft.com/office/powerpoint/2010/main" val="217102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EBAD6-1FBF-3F72-DE8F-BE1E5E232F02}"/>
              </a:ext>
            </a:extLst>
          </p:cNvPr>
          <p:cNvSpPr txBox="1"/>
          <p:nvPr/>
        </p:nvSpPr>
        <p:spPr>
          <a:xfrm>
            <a:off x="1452911" y="2279363"/>
            <a:ext cx="6238180" cy="561692"/>
          </a:xfrm>
          <a:prstGeom prst="rect">
            <a:avLst/>
          </a:prstGeom>
          <a:noFill/>
        </p:spPr>
        <p:txBody>
          <a:bodyPr wrap="square" lIns="68580" tIns="34290" rIns="68580" bIns="3429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200" b="1" dirty="0">
                <a:latin typeface="Open Sans"/>
                <a:ea typeface="+mn-lt"/>
                <a:cs typeface="+mn-lt"/>
                <a:sym typeface="Roboto"/>
              </a:rPr>
              <a:t>Understanding Syntax</a:t>
            </a:r>
            <a:endParaRPr lang="en-US" sz="3200" b="1" dirty="0">
              <a:latin typeface="Open Sans"/>
              <a:ea typeface="Open Sans"/>
              <a:cs typeface="Open Sans"/>
            </a:endParaRPr>
          </a:p>
        </p:txBody>
      </p:sp>
    </p:spTree>
    <p:extLst>
      <p:ext uri="{BB962C8B-B14F-4D97-AF65-F5344CB8AC3E}">
        <p14:creationId xmlns:p14="http://schemas.microsoft.com/office/powerpoint/2010/main" val="4127696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177565" y="703468"/>
            <a:ext cx="8769828" cy="613952"/>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Open Sans"/>
                <a:cs typeface="Open Sans"/>
              </a:rPr>
              <a:t> A set of rules that must be followed when using a programming language.</a:t>
            </a: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Syntax - Keywords</a:t>
            </a:r>
          </a:p>
        </p:txBody>
      </p:sp>
      <p:sp>
        <p:nvSpPr>
          <p:cNvPr id="11" name="Rectangle: Diagonal Corners Rounded 10">
            <a:extLst>
              <a:ext uri="{FF2B5EF4-FFF2-40B4-BE49-F238E27FC236}">
                <a16:creationId xmlns:a16="http://schemas.microsoft.com/office/drawing/2014/main" id="{4463260B-6A9C-43AE-1EF4-B5DEB4848CD7}"/>
              </a:ext>
            </a:extLst>
          </p:cNvPr>
          <p:cNvSpPr/>
          <p:nvPr/>
        </p:nvSpPr>
        <p:spPr>
          <a:xfrm>
            <a:off x="177565" y="1458279"/>
            <a:ext cx="8748262" cy="754131"/>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Open Sans"/>
                <a:cs typeface="Open Sans"/>
              </a:rPr>
              <a:t>These rules are critically important for the program to work correctly and differ from language to language.</a:t>
            </a:r>
            <a:endParaRPr lang="en-US"/>
          </a:p>
        </p:txBody>
      </p:sp>
      <p:sp>
        <p:nvSpPr>
          <p:cNvPr id="2" name="Rectangle: Diagonal Corners Rounded 1">
            <a:extLst>
              <a:ext uri="{FF2B5EF4-FFF2-40B4-BE49-F238E27FC236}">
                <a16:creationId xmlns:a16="http://schemas.microsoft.com/office/drawing/2014/main" id="{4D3A48D7-4F9E-6083-300B-84C12543ECAF}"/>
              </a:ext>
            </a:extLst>
          </p:cNvPr>
          <p:cNvSpPr/>
          <p:nvPr/>
        </p:nvSpPr>
        <p:spPr>
          <a:xfrm>
            <a:off x="177564" y="2816940"/>
            <a:ext cx="2925433" cy="1940262"/>
          </a:xfrm>
          <a:prstGeom prst="round2DiagRect">
            <a:avLst>
              <a:gd name="adj1" fmla="val 16667"/>
              <a:gd name="adj2" fmla="val 0"/>
            </a:avLst>
          </a:prstGeom>
          <a:solidFill>
            <a:schemeClr val="tx2">
              <a:lumMod val="90000"/>
            </a:schemeClr>
          </a:solidFill>
          <a:ln>
            <a:noFill/>
          </a:ln>
        </p:spPr>
        <p:style>
          <a:lnRef idx="1">
            <a:schemeClr val="accent5"/>
          </a:lnRef>
          <a:fillRef idx="2">
            <a:schemeClr val="accent5"/>
          </a:fillRef>
          <a:effectRef idx="1">
            <a:schemeClr val="accent5"/>
          </a:effectRef>
          <a:fontRef idx="minor">
            <a:schemeClr val="dk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Open Sans"/>
                <a:cs typeface="Open Sans"/>
              </a:rPr>
              <a:t>Keywords: </a:t>
            </a:r>
            <a:r>
              <a:rPr lang="en-US" sz="1400">
                <a:latin typeface="Open Sans"/>
                <a:ea typeface="+mn-lt"/>
                <a:cs typeface="+mn-lt"/>
              </a:rPr>
              <a:t>Specific words that are part of the programming language. They act like tokens of instruction that you can put together to form a program. </a:t>
            </a:r>
            <a:endParaRPr lang="en-US" sz="1400">
              <a:latin typeface="Open Sans"/>
              <a:ea typeface="Open Sans"/>
              <a:cs typeface="Open Sans"/>
            </a:endParaRPr>
          </a:p>
        </p:txBody>
      </p:sp>
      <p:sp>
        <p:nvSpPr>
          <p:cNvPr id="3" name="Rectangle: Diagonal Corners Rounded 2">
            <a:extLst>
              <a:ext uri="{FF2B5EF4-FFF2-40B4-BE49-F238E27FC236}">
                <a16:creationId xmlns:a16="http://schemas.microsoft.com/office/drawing/2014/main" id="{4A538970-7530-0FFA-7161-41C065E06AF3}"/>
              </a:ext>
            </a:extLst>
          </p:cNvPr>
          <p:cNvSpPr/>
          <p:nvPr/>
        </p:nvSpPr>
        <p:spPr>
          <a:xfrm>
            <a:off x="3261507" y="2752240"/>
            <a:ext cx="2806819" cy="1940262"/>
          </a:xfrm>
          <a:prstGeom prst="round2DiagRect">
            <a:avLst>
              <a:gd name="adj1" fmla="val 16667"/>
              <a:gd name="adj2" fmla="val 0"/>
            </a:avLst>
          </a:prstGeom>
          <a:solidFill>
            <a:schemeClr val="tx2">
              <a:lumMod val="90000"/>
            </a:schemeClr>
          </a:solidFill>
          <a:ln>
            <a:noFill/>
          </a:ln>
        </p:spPr>
        <p:style>
          <a:lnRef idx="1">
            <a:schemeClr val="accent5"/>
          </a:lnRef>
          <a:fillRef idx="2">
            <a:schemeClr val="accent5"/>
          </a:fillRef>
          <a:effectRef idx="1">
            <a:schemeClr val="accent5"/>
          </a:effectRef>
          <a:fontRef idx="minor">
            <a:schemeClr val="dk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dirty="0">
                <a:latin typeface="Open Sans"/>
                <a:ea typeface="Open Sans"/>
                <a:cs typeface="Open Sans"/>
              </a:rPr>
              <a:t>Case Sensitivity: </a:t>
            </a:r>
            <a:r>
              <a:rPr lang="en-US" sz="1400" dirty="0">
                <a:latin typeface="Open Sans"/>
                <a:ea typeface="+mn-lt"/>
                <a:cs typeface="+mn-lt"/>
              </a:rPr>
              <a:t>Case sensitivity is also one of the first few things where beginners tend to make mistakes.</a:t>
            </a:r>
            <a:r>
              <a:rPr lang="en-US" sz="1400" dirty="0">
                <a:ea typeface="+mn-lt"/>
                <a:cs typeface="+mn-lt"/>
              </a:rPr>
              <a:t> </a:t>
            </a:r>
            <a:endParaRPr lang="en-US" sz="1400" dirty="0">
              <a:latin typeface="Arial"/>
              <a:ea typeface="Open Sans"/>
              <a:cs typeface="Arial"/>
            </a:endParaRPr>
          </a:p>
        </p:txBody>
      </p:sp>
      <p:sp>
        <p:nvSpPr>
          <p:cNvPr id="4" name="Rectangle: Diagonal Corners Rounded 3">
            <a:extLst>
              <a:ext uri="{FF2B5EF4-FFF2-40B4-BE49-F238E27FC236}">
                <a16:creationId xmlns:a16="http://schemas.microsoft.com/office/drawing/2014/main" id="{9806ED25-41EF-1F2D-7AB0-4F5890CA2987}"/>
              </a:ext>
            </a:extLst>
          </p:cNvPr>
          <p:cNvSpPr/>
          <p:nvPr/>
        </p:nvSpPr>
        <p:spPr>
          <a:xfrm>
            <a:off x="6194488" y="2752239"/>
            <a:ext cx="2731339" cy="1940263"/>
          </a:xfrm>
          <a:prstGeom prst="round2DiagRect">
            <a:avLst>
              <a:gd name="adj1" fmla="val 16667"/>
              <a:gd name="adj2" fmla="val 0"/>
            </a:avLst>
          </a:prstGeom>
          <a:solidFill>
            <a:schemeClr val="tx2">
              <a:lumMod val="90000"/>
            </a:schemeClr>
          </a:solidFill>
          <a:ln>
            <a:noFill/>
          </a:ln>
        </p:spPr>
        <p:style>
          <a:lnRef idx="1">
            <a:schemeClr val="accent5"/>
          </a:lnRef>
          <a:fillRef idx="2">
            <a:schemeClr val="accent5"/>
          </a:fillRef>
          <a:effectRef idx="1">
            <a:schemeClr val="accent5"/>
          </a:effectRef>
          <a:fontRef idx="minor">
            <a:schemeClr val="dk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Open Sans"/>
                <a:cs typeface="Open Sans"/>
              </a:rPr>
              <a:t>Statements: </a:t>
            </a:r>
            <a:r>
              <a:rPr lang="en-US" sz="1400">
                <a:latin typeface="Open Sans"/>
                <a:ea typeface="+mn-lt"/>
                <a:cs typeface="+mn-lt"/>
              </a:rPr>
              <a:t>It is important for the programming language to know where a statement begins and where it ends.  </a:t>
            </a:r>
            <a:endParaRPr lang="en-US" sz="1400">
              <a:latin typeface="Open Sans"/>
              <a:ea typeface="Open Sans"/>
              <a:cs typeface="Arial"/>
            </a:endParaRPr>
          </a:p>
        </p:txBody>
      </p:sp>
    </p:spTree>
    <p:extLst>
      <p:ext uri="{BB962C8B-B14F-4D97-AF65-F5344CB8AC3E}">
        <p14:creationId xmlns:p14="http://schemas.microsoft.com/office/powerpoint/2010/main" val="2544908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Syntax - Keywords</a:t>
            </a:r>
            <a:endParaRPr lang="en-US"/>
          </a:p>
        </p:txBody>
      </p:sp>
      <p:sp>
        <p:nvSpPr>
          <p:cNvPr id="5" name="Rectangle: Diagonal Corners Rounded 4">
            <a:extLst>
              <a:ext uri="{FF2B5EF4-FFF2-40B4-BE49-F238E27FC236}">
                <a16:creationId xmlns:a16="http://schemas.microsoft.com/office/drawing/2014/main" id="{853F7D07-C65B-1FCC-581D-DA6C24BAAF55}"/>
              </a:ext>
            </a:extLst>
          </p:cNvPr>
          <p:cNvSpPr/>
          <p:nvPr/>
        </p:nvSpPr>
        <p:spPr>
          <a:xfrm>
            <a:off x="145216" y="1382798"/>
            <a:ext cx="8748262" cy="700215"/>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dirty="0">
                <a:solidFill>
                  <a:srgbClr val="333333"/>
                </a:solidFill>
                <a:latin typeface="Open Sans"/>
                <a:ea typeface="Open Sans"/>
                <a:cs typeface="Segoe UI"/>
              </a:rPr>
              <a:t>No curly braces, no semi-colons: </a:t>
            </a:r>
            <a:r>
              <a:rPr lang="en-US" sz="1400" dirty="0">
                <a:solidFill>
                  <a:srgbClr val="333333"/>
                </a:solidFill>
                <a:latin typeface="Open Sans"/>
                <a:ea typeface="+mn-lt"/>
                <a:cs typeface="Segoe UI"/>
              </a:rPr>
              <a:t>Python uses indentation to define blocks and line breaks to define the end of statements.</a:t>
            </a:r>
            <a:endParaRPr lang="en-US" sz="1400" dirty="0">
              <a:solidFill>
                <a:srgbClr val="333333"/>
              </a:solidFill>
              <a:latin typeface="Open Sans"/>
              <a:ea typeface="Open Sans"/>
              <a:cs typeface="Segoe UI"/>
            </a:endParaRPr>
          </a:p>
        </p:txBody>
      </p:sp>
      <p:sp>
        <p:nvSpPr>
          <p:cNvPr id="6" name="Rectangle: Diagonal Corners Rounded 5">
            <a:extLst>
              <a:ext uri="{FF2B5EF4-FFF2-40B4-BE49-F238E27FC236}">
                <a16:creationId xmlns:a16="http://schemas.microsoft.com/office/drawing/2014/main" id="{2BBFF67A-D879-22F8-67D0-8DEA0EF58195}"/>
              </a:ext>
            </a:extLst>
          </p:cNvPr>
          <p:cNvSpPr/>
          <p:nvPr/>
        </p:nvSpPr>
        <p:spPr>
          <a:xfrm>
            <a:off x="145216" y="2417967"/>
            <a:ext cx="8769828" cy="560036"/>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dirty="0">
                <a:latin typeface="Open Sans"/>
                <a:ea typeface="+mn-lt"/>
                <a:cs typeface="+mn-lt"/>
              </a:rPr>
              <a:t>A </a:t>
            </a:r>
            <a:r>
              <a:rPr lang="en-US" sz="1400" dirty="0" err="1">
                <a:latin typeface="Open Sans"/>
                <a:ea typeface="+mn-lt"/>
                <a:cs typeface="+mn-lt"/>
              </a:rPr>
              <a:t>lexer</a:t>
            </a:r>
            <a:r>
              <a:rPr lang="en-US" sz="1400" dirty="0">
                <a:latin typeface="Open Sans"/>
                <a:ea typeface="+mn-lt"/>
                <a:cs typeface="+mn-lt"/>
              </a:rPr>
              <a:t> converts source code into recognizable tokens as per the grammar of the language.</a:t>
            </a:r>
            <a:r>
              <a:rPr lang="en-US" sz="1400" dirty="0">
                <a:ea typeface="+mn-lt"/>
                <a:cs typeface="+mn-lt"/>
              </a:rPr>
              <a:t> </a:t>
            </a:r>
            <a:endParaRPr lang="en-US" dirty="0"/>
          </a:p>
        </p:txBody>
      </p:sp>
      <p:sp>
        <p:nvSpPr>
          <p:cNvPr id="7" name="Rectangle: Diagonal Corners Rounded 6">
            <a:extLst>
              <a:ext uri="{FF2B5EF4-FFF2-40B4-BE49-F238E27FC236}">
                <a16:creationId xmlns:a16="http://schemas.microsoft.com/office/drawing/2014/main" id="{09B28659-FE89-E24E-B92B-E406C7F61383}"/>
              </a:ext>
            </a:extLst>
          </p:cNvPr>
          <p:cNvSpPr/>
          <p:nvPr/>
        </p:nvSpPr>
        <p:spPr>
          <a:xfrm>
            <a:off x="145216" y="3312958"/>
            <a:ext cx="8748262" cy="710998"/>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dirty="0">
                <a:latin typeface="Open Sans"/>
                <a:ea typeface="+mn-lt"/>
                <a:cs typeface="+mn-lt"/>
              </a:rPr>
              <a:t>The parser takes these tokens and constructs a tree of tokens representing the logical form of the program so that the code makes sense with respect to the rules of the language.</a:t>
            </a:r>
            <a:endParaRPr lang="en-US" dirty="0">
              <a:latin typeface="Open Sans"/>
              <a:ea typeface="+mn-lt"/>
              <a:cs typeface="+mn-lt"/>
            </a:endParaRPr>
          </a:p>
        </p:txBody>
      </p:sp>
    </p:spTree>
    <p:extLst>
      <p:ext uri="{BB962C8B-B14F-4D97-AF65-F5344CB8AC3E}">
        <p14:creationId xmlns:p14="http://schemas.microsoft.com/office/powerpoint/2010/main" val="824020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1040207" y="1436715"/>
            <a:ext cx="7033762" cy="462990"/>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Curly braces are often used to define start and end of statements. </a:t>
            </a:r>
            <a:endParaRPr lang="en-US"/>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Syntax - Keywords</a:t>
            </a:r>
            <a:endParaRPr lang="en-US"/>
          </a:p>
        </p:txBody>
      </p:sp>
      <p:sp>
        <p:nvSpPr>
          <p:cNvPr id="11" name="Rectangle: Diagonal Corners Rounded 10">
            <a:extLst>
              <a:ext uri="{FF2B5EF4-FFF2-40B4-BE49-F238E27FC236}">
                <a16:creationId xmlns:a16="http://schemas.microsoft.com/office/drawing/2014/main" id="{4463260B-6A9C-43AE-1EF4-B5DEB4848CD7}"/>
              </a:ext>
            </a:extLst>
          </p:cNvPr>
          <p:cNvSpPr/>
          <p:nvPr/>
        </p:nvSpPr>
        <p:spPr>
          <a:xfrm>
            <a:off x="1040207" y="2310138"/>
            <a:ext cx="7055328" cy="462989"/>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A pair of opening and closing curly braces defines a block of code. </a:t>
            </a:r>
            <a:endParaRPr lang="en-US" sz="1400">
              <a:latin typeface="Open Sans"/>
              <a:ea typeface="Open Sans"/>
              <a:cs typeface="Open Sans"/>
            </a:endParaRPr>
          </a:p>
        </p:txBody>
      </p:sp>
      <p:sp>
        <p:nvSpPr>
          <p:cNvPr id="2" name="Rectangle: Diagonal Corners Rounded 1">
            <a:extLst>
              <a:ext uri="{FF2B5EF4-FFF2-40B4-BE49-F238E27FC236}">
                <a16:creationId xmlns:a16="http://schemas.microsoft.com/office/drawing/2014/main" id="{4D3A48D7-4F9E-6083-300B-84C12543ECAF}"/>
              </a:ext>
            </a:extLst>
          </p:cNvPr>
          <p:cNvSpPr/>
          <p:nvPr/>
        </p:nvSpPr>
        <p:spPr>
          <a:xfrm>
            <a:off x="1050990" y="3248262"/>
            <a:ext cx="7055328" cy="495338"/>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Open Sans"/>
                <a:cs typeface="Open Sans"/>
              </a:rPr>
              <a:t>End of statements: </a:t>
            </a:r>
            <a:r>
              <a:rPr lang="en-US" sz="1400">
                <a:latin typeface="Open Sans"/>
                <a:ea typeface="+mn-lt"/>
                <a:cs typeface="+mn-lt"/>
              </a:rPr>
              <a:t>They're the same except for code formatting and readability. </a:t>
            </a:r>
            <a:endParaRPr lang="en-US" sz="1400">
              <a:latin typeface="Open Sans"/>
              <a:ea typeface="Open Sans"/>
              <a:cs typeface="Open Sans"/>
            </a:endParaRPr>
          </a:p>
        </p:txBody>
      </p:sp>
    </p:spTree>
    <p:extLst>
      <p:ext uri="{BB962C8B-B14F-4D97-AF65-F5344CB8AC3E}">
        <p14:creationId xmlns:p14="http://schemas.microsoft.com/office/powerpoint/2010/main" val="428075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3" name="Rectangle 12">
            <a:extLst>
              <a:ext uri="{FF2B5EF4-FFF2-40B4-BE49-F238E27FC236}">
                <a16:creationId xmlns:a16="http://schemas.microsoft.com/office/drawing/2014/main" id="{8F6A91E5-0DEF-7A3D-97AB-52B7CEA8296B}"/>
              </a:ext>
            </a:extLst>
          </p:cNvPr>
          <p:cNvSpPr/>
          <p:nvPr/>
        </p:nvSpPr>
        <p:spPr>
          <a:xfrm>
            <a:off x="2768600" y="2101275"/>
            <a:ext cx="4572000" cy="1477328"/>
          </a:xfrm>
          <a:prstGeom prst="rect">
            <a:avLst/>
          </a:prstGeom>
          <a:solidFill>
            <a:schemeClr val="accent2"/>
          </a:solidFill>
        </p:spPr>
        <p:txBody>
          <a:bodyPr>
            <a:spAutoFit/>
          </a:bodyPr>
          <a:lstStyle/>
          <a:p>
            <a:r>
              <a:rPr lang="en-IN" sz="1800" i="1" dirty="0">
                <a:solidFill>
                  <a:srgbClr val="FF9D00"/>
                </a:solidFill>
                <a:latin typeface="Consolas" panose="020B0609020204030204" pitchFamily="49" charset="0"/>
                <a:cs typeface="Consolas" panose="020B0609020204030204" pitchFamily="49" charset="0"/>
              </a:rPr>
              <a:t>if</a:t>
            </a:r>
            <a:r>
              <a:rPr lang="en-IN" sz="1800" dirty="0">
                <a:solidFill>
                  <a:srgbClr val="FF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(temperature</a:t>
            </a:r>
            <a:r>
              <a:rPr lang="en-IN" sz="1800" dirty="0">
                <a:solidFill>
                  <a:srgbClr val="FFFFFF"/>
                </a:solidFill>
                <a:latin typeface="Consolas" panose="020B0609020204030204" pitchFamily="49" charset="0"/>
                <a:cs typeface="Consolas" panose="020B0609020204030204" pitchFamily="49" charset="0"/>
              </a:rPr>
              <a:t> </a:t>
            </a:r>
            <a:r>
              <a:rPr lang="en-IN" sz="1800" i="1" dirty="0">
                <a:solidFill>
                  <a:srgbClr val="FF9D00"/>
                </a:solidFill>
                <a:latin typeface="Consolas" panose="020B0609020204030204" pitchFamily="49" charset="0"/>
                <a:cs typeface="Consolas" panose="020B0609020204030204" pitchFamily="49" charset="0"/>
              </a:rPr>
              <a:t>&gt;</a:t>
            </a:r>
            <a:r>
              <a:rPr lang="en-IN" sz="1800" dirty="0">
                <a:solidFill>
                  <a:srgbClr val="FFFFFF"/>
                </a:solidFill>
                <a:latin typeface="Consolas" panose="020B0609020204030204" pitchFamily="49" charset="0"/>
                <a:cs typeface="Consolas" panose="020B0609020204030204" pitchFamily="49" charset="0"/>
              </a:rPr>
              <a:t> </a:t>
            </a:r>
            <a:r>
              <a:rPr lang="en-IN" sz="1800" dirty="0">
                <a:solidFill>
                  <a:srgbClr val="FF628C"/>
                </a:solidFill>
                <a:latin typeface="Consolas" panose="020B0609020204030204" pitchFamily="49" charset="0"/>
                <a:cs typeface="Consolas" panose="020B0609020204030204" pitchFamily="49" charset="0"/>
              </a:rPr>
              <a:t>15</a:t>
            </a:r>
            <a:r>
              <a:rPr lang="en-IN" sz="1800" dirty="0">
                <a:solidFill>
                  <a:srgbClr val="E1EFFF"/>
                </a:solidFill>
                <a:latin typeface="Consolas" panose="020B0609020204030204" pitchFamily="49" charset="0"/>
                <a:cs typeface="Consolas" panose="020B0609020204030204" pitchFamily="49" charset="0"/>
              </a:rPr>
              <a:t>)</a:t>
            </a:r>
            <a:r>
              <a:rPr lang="en-IN" sz="1800" dirty="0">
                <a:solidFill>
                  <a:srgbClr val="FF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i="1" dirty="0">
                <a:solidFill>
                  <a:srgbClr val="FFFFFF"/>
                </a:solidFill>
                <a:latin typeface="Consolas" panose="020B0609020204030204" pitchFamily="49" charset="0"/>
                <a:cs typeface="Consolas" panose="020B0609020204030204" pitchFamily="49" charset="0"/>
              </a:rPr>
              <a:t>    </a:t>
            </a:r>
            <a:r>
              <a:rPr lang="en-IN" sz="1800" i="1" dirty="0" err="1">
                <a:solidFill>
                  <a:srgbClr val="FFFFFF"/>
                </a:solidFill>
                <a:latin typeface="Consolas" panose="020B0609020204030204" pitchFamily="49" charset="0"/>
                <a:cs typeface="Consolas" panose="020B0609020204030204" pitchFamily="49" charset="0"/>
              </a:rPr>
              <a:t>console</a:t>
            </a:r>
            <a:r>
              <a:rPr lang="en-IN" sz="1800" i="1" dirty="0" err="1">
                <a:solidFill>
                  <a:srgbClr val="E1EFFF"/>
                </a:solidFill>
                <a:latin typeface="Consolas" panose="020B0609020204030204" pitchFamily="49" charset="0"/>
                <a:cs typeface="Consolas" panose="020B0609020204030204" pitchFamily="49" charset="0"/>
              </a:rPr>
              <a:t>.</a:t>
            </a:r>
            <a:r>
              <a:rPr lang="en-IN" sz="1800" i="1" dirty="0" err="1">
                <a:solidFill>
                  <a:srgbClr val="FFC600"/>
                </a:solidFill>
                <a:latin typeface="Consolas" panose="020B0609020204030204" pitchFamily="49" charset="0"/>
                <a:cs typeface="Consolas" panose="020B0609020204030204" pitchFamily="49" charset="0"/>
              </a:rPr>
              <a:t>log</a:t>
            </a:r>
            <a:r>
              <a:rPr lang="en-IN" sz="1800" dirty="0">
                <a:solidFill>
                  <a:srgbClr val="E1EFFF"/>
                </a:solidFill>
                <a:latin typeface="Consolas" panose="020B0609020204030204" pitchFamily="49" charset="0"/>
                <a:cs typeface="Consolas" panose="020B0609020204030204" pitchFamily="49" charset="0"/>
              </a:rPr>
              <a:t>(</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FFC600"/>
                </a:solidFill>
                <a:latin typeface="Consolas" panose="020B0609020204030204" pitchFamily="49" charset="0"/>
                <a:cs typeface="Consolas" panose="020B0609020204030204" pitchFamily="49" charset="0"/>
              </a:rPr>
              <a:t>It is warm</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dirty="0">
                <a:solidFill>
                  <a:srgbClr val="E1EFFF"/>
                </a:solidFill>
                <a:latin typeface="Consolas" panose="020B0609020204030204" pitchFamily="49" charset="0"/>
                <a:cs typeface="Consolas" panose="020B0609020204030204" pitchFamily="49" charset="0"/>
              </a:rPr>
              <a:t>}</a:t>
            </a:r>
            <a:r>
              <a:rPr lang="en-IN" sz="1800" dirty="0">
                <a:solidFill>
                  <a:srgbClr val="FFFFFF"/>
                </a:solidFill>
                <a:latin typeface="Consolas" panose="020B0609020204030204" pitchFamily="49" charset="0"/>
                <a:cs typeface="Consolas" panose="020B0609020204030204" pitchFamily="49" charset="0"/>
              </a:rPr>
              <a:t> </a:t>
            </a:r>
            <a:r>
              <a:rPr lang="en-IN" sz="1800" i="1" dirty="0">
                <a:solidFill>
                  <a:srgbClr val="FF9D00"/>
                </a:solidFill>
                <a:latin typeface="Consolas" panose="020B0609020204030204" pitchFamily="49" charset="0"/>
                <a:cs typeface="Consolas" panose="020B0609020204030204" pitchFamily="49" charset="0"/>
              </a:rPr>
              <a:t>else</a:t>
            </a:r>
            <a:r>
              <a:rPr lang="en-IN" sz="1800" dirty="0">
                <a:solidFill>
                  <a:srgbClr val="FF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i="1" dirty="0">
                <a:solidFill>
                  <a:srgbClr val="FFFFFF"/>
                </a:solidFill>
                <a:latin typeface="Consolas" panose="020B0609020204030204" pitchFamily="49" charset="0"/>
                <a:cs typeface="Consolas" panose="020B0609020204030204" pitchFamily="49" charset="0"/>
              </a:rPr>
              <a:t>    </a:t>
            </a:r>
            <a:r>
              <a:rPr lang="en-IN" sz="1800" i="1" dirty="0" err="1">
                <a:solidFill>
                  <a:srgbClr val="FFFFFF"/>
                </a:solidFill>
                <a:latin typeface="Consolas" panose="020B0609020204030204" pitchFamily="49" charset="0"/>
                <a:cs typeface="Consolas" panose="020B0609020204030204" pitchFamily="49" charset="0"/>
              </a:rPr>
              <a:t>console</a:t>
            </a:r>
            <a:r>
              <a:rPr lang="en-IN" sz="1800" i="1" dirty="0" err="1">
                <a:solidFill>
                  <a:srgbClr val="E1EFFF"/>
                </a:solidFill>
                <a:latin typeface="Consolas" panose="020B0609020204030204" pitchFamily="49" charset="0"/>
                <a:cs typeface="Consolas" panose="020B0609020204030204" pitchFamily="49" charset="0"/>
              </a:rPr>
              <a:t>.</a:t>
            </a:r>
            <a:r>
              <a:rPr lang="en-IN" sz="1800" i="1" dirty="0" err="1">
                <a:solidFill>
                  <a:srgbClr val="FFC600"/>
                </a:solidFill>
                <a:latin typeface="Consolas" panose="020B0609020204030204" pitchFamily="49" charset="0"/>
                <a:cs typeface="Consolas" panose="020B0609020204030204" pitchFamily="49" charset="0"/>
              </a:rPr>
              <a:t>log</a:t>
            </a:r>
            <a:r>
              <a:rPr lang="en-IN" sz="1800" dirty="0">
                <a:solidFill>
                  <a:srgbClr val="E1EFFF"/>
                </a:solidFill>
                <a:latin typeface="Consolas" panose="020B0609020204030204" pitchFamily="49" charset="0"/>
                <a:cs typeface="Consolas" panose="020B0609020204030204" pitchFamily="49" charset="0"/>
              </a:rPr>
              <a:t>(</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FFC600"/>
                </a:solidFill>
                <a:latin typeface="Consolas" panose="020B0609020204030204" pitchFamily="49" charset="0"/>
                <a:cs typeface="Consolas" panose="020B0609020204030204" pitchFamily="49" charset="0"/>
              </a:rPr>
              <a:t>It is cold</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p:txBody>
      </p:sp>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4" y="9653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SYNTAX - KEYWORDS</a:t>
            </a:r>
          </a:p>
        </p:txBody>
      </p:sp>
      <p:sp>
        <p:nvSpPr>
          <p:cNvPr id="9" name="Rectangle 8">
            <a:extLst>
              <a:ext uri="{FF2B5EF4-FFF2-40B4-BE49-F238E27FC236}">
                <a16:creationId xmlns:a16="http://schemas.microsoft.com/office/drawing/2014/main" id="{4572CCC9-354F-B9E4-0723-67DC5191E25B}"/>
              </a:ext>
            </a:extLst>
          </p:cNvPr>
          <p:cNvSpPr/>
          <p:nvPr/>
        </p:nvSpPr>
        <p:spPr>
          <a:xfrm>
            <a:off x="2816231" y="2152650"/>
            <a:ext cx="342900" cy="285750"/>
          </a:xfrm>
          <a:prstGeom prst="rect">
            <a:avLst/>
          </a:prstGeom>
          <a:solidFill>
            <a:schemeClr val="accent5">
              <a:lumMod val="60000"/>
              <a:lumOff val="40000"/>
              <a:alpha val="2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7A77855C-ED32-7995-C2B0-83D4137CA69D}"/>
              </a:ext>
            </a:extLst>
          </p:cNvPr>
          <p:cNvSpPr txBox="1"/>
          <p:nvPr/>
        </p:nvSpPr>
        <p:spPr>
          <a:xfrm>
            <a:off x="2006606" y="1055385"/>
            <a:ext cx="2273294" cy="738664"/>
          </a:xfrm>
          <a:prstGeom prst="rect">
            <a:avLst/>
          </a:prstGeom>
          <a:solidFill>
            <a:schemeClr val="bg2"/>
          </a:solidFill>
        </p:spPr>
        <p:txBody>
          <a:bodyPr wrap="square" rtlCol="0">
            <a:spAutoFit/>
          </a:bodyPr>
          <a:lstStyle/>
          <a:p>
            <a:pPr algn="just"/>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These are reserved keywords in C++, Java, JavaScript &amp; Python</a:t>
            </a:r>
          </a:p>
        </p:txBody>
      </p:sp>
      <p:cxnSp>
        <p:nvCxnSpPr>
          <p:cNvPr id="12" name="Straight Connector 11">
            <a:extLst>
              <a:ext uri="{FF2B5EF4-FFF2-40B4-BE49-F238E27FC236}">
                <a16:creationId xmlns:a16="http://schemas.microsoft.com/office/drawing/2014/main" id="{586248A8-B104-C9A1-32AA-7F8B71BCE76D}"/>
              </a:ext>
            </a:extLst>
          </p:cNvPr>
          <p:cNvCxnSpPr>
            <a:cxnSpLocks/>
            <a:stCxn id="9" idx="0"/>
            <a:endCxn id="10" idx="2"/>
          </p:cNvCxnSpPr>
          <p:nvPr/>
        </p:nvCxnSpPr>
        <p:spPr>
          <a:xfrm flipV="1">
            <a:off x="2987681" y="1794049"/>
            <a:ext cx="155572" cy="358601"/>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EE3BA3-C04C-C497-D918-485BC384131E}"/>
              </a:ext>
            </a:extLst>
          </p:cNvPr>
          <p:cNvSpPr txBox="1"/>
          <p:nvPr/>
        </p:nvSpPr>
        <p:spPr>
          <a:xfrm>
            <a:off x="4310855" y="1054780"/>
            <a:ext cx="1962149" cy="738664"/>
          </a:xfrm>
          <a:prstGeom prst="rect">
            <a:avLst/>
          </a:prstGeom>
          <a:solidFill>
            <a:schemeClr val="bg2"/>
          </a:solidFill>
        </p:spPr>
        <p:txBody>
          <a:bodyPr wrap="square" rtlCol="0">
            <a:spAutoFit/>
          </a:bodyPr>
          <a:lstStyle/>
          <a:p>
            <a:pPr algn="just"/>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cannot use such keywords for expressing your data</a:t>
            </a:r>
          </a:p>
        </p:txBody>
      </p:sp>
      <p:sp>
        <p:nvSpPr>
          <p:cNvPr id="16" name="Rectangle 15">
            <a:extLst>
              <a:ext uri="{FF2B5EF4-FFF2-40B4-BE49-F238E27FC236}">
                <a16:creationId xmlns:a16="http://schemas.microsoft.com/office/drawing/2014/main" id="{76E1AA40-3735-F28B-9D4E-044158FC2BC9}"/>
              </a:ext>
            </a:extLst>
          </p:cNvPr>
          <p:cNvSpPr/>
          <p:nvPr/>
        </p:nvSpPr>
        <p:spPr>
          <a:xfrm>
            <a:off x="3051180" y="2694177"/>
            <a:ext cx="606419" cy="285750"/>
          </a:xfrm>
          <a:prstGeom prst="rect">
            <a:avLst/>
          </a:prstGeom>
          <a:solidFill>
            <a:schemeClr val="accent5">
              <a:lumMod val="60000"/>
              <a:lumOff val="40000"/>
              <a:alpha val="2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0" name="Straight Connector 29">
            <a:extLst>
              <a:ext uri="{FF2B5EF4-FFF2-40B4-BE49-F238E27FC236}">
                <a16:creationId xmlns:a16="http://schemas.microsoft.com/office/drawing/2014/main" id="{F61099B8-A047-72A7-E6A9-2867CE9FA6B6}"/>
              </a:ext>
            </a:extLst>
          </p:cNvPr>
          <p:cNvCxnSpPr>
            <a:cxnSpLocks/>
            <a:stCxn id="16" idx="0"/>
            <a:endCxn id="10" idx="2"/>
          </p:cNvCxnSpPr>
          <p:nvPr/>
        </p:nvCxnSpPr>
        <p:spPr>
          <a:xfrm flipH="1" flipV="1">
            <a:off x="3143253" y="1794049"/>
            <a:ext cx="211137" cy="900128"/>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Google Shape;85;p22">
            <a:extLst>
              <a:ext uri="{FF2B5EF4-FFF2-40B4-BE49-F238E27FC236}">
                <a16:creationId xmlns:a16="http://schemas.microsoft.com/office/drawing/2014/main" id="{0F8CBE05-87FE-80DC-89A6-9E1CA1909CA5}"/>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Syntax - Keywords</a:t>
            </a:r>
            <a:endParaRPr lang="en-US"/>
          </a:p>
        </p:txBody>
      </p:sp>
    </p:spTree>
    <p:custDataLst>
      <p:tags r:id="rId1"/>
    </p:custDataLst>
    <p:extLst>
      <p:ext uri="{BB962C8B-B14F-4D97-AF65-F5344CB8AC3E}">
        <p14:creationId xmlns:p14="http://schemas.microsoft.com/office/powerpoint/2010/main" val="891924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Rectangle 14">
            <a:extLst>
              <a:ext uri="{FF2B5EF4-FFF2-40B4-BE49-F238E27FC236}">
                <a16:creationId xmlns:a16="http://schemas.microsoft.com/office/drawing/2014/main" id="{312F3E62-1048-3776-99A2-2F9C9F9C3B2A}"/>
              </a:ext>
            </a:extLst>
          </p:cNvPr>
          <p:cNvSpPr/>
          <p:nvPr/>
        </p:nvSpPr>
        <p:spPr>
          <a:xfrm>
            <a:off x="2311400" y="2060748"/>
            <a:ext cx="4572000" cy="2031325"/>
          </a:xfrm>
          <a:prstGeom prst="rect">
            <a:avLst/>
          </a:prstGeom>
          <a:solidFill>
            <a:schemeClr val="accent2"/>
          </a:solidFill>
        </p:spPr>
        <p:txBody>
          <a:bodyPr>
            <a:spAutoFit/>
          </a:bodyPr>
          <a:lstStyle/>
          <a:p>
            <a:r>
              <a:rPr lang="en-IN" sz="1800" dirty="0">
                <a:solidFill>
                  <a:srgbClr val="FB94FF"/>
                </a:solidFill>
                <a:latin typeface="Consolas" panose="020B0609020204030204" pitchFamily="49" charset="0"/>
                <a:cs typeface="Consolas" panose="020B0609020204030204" pitchFamily="49" charset="0"/>
              </a:rPr>
              <a:t>function</a:t>
            </a:r>
            <a:r>
              <a:rPr lang="en-IN" sz="1800" dirty="0">
                <a:solidFill>
                  <a:srgbClr val="9EFFFF"/>
                </a:solidFill>
                <a:latin typeface="Consolas" panose="020B0609020204030204" pitchFamily="49" charset="0"/>
                <a:cs typeface="Consolas" panose="020B0609020204030204" pitchFamily="49" charset="0"/>
              </a:rPr>
              <a:t> </a:t>
            </a:r>
            <a:r>
              <a:rPr lang="en-IN" sz="1800" i="1" dirty="0" err="1">
                <a:solidFill>
                  <a:srgbClr val="FFC600"/>
                </a:solidFill>
                <a:latin typeface="Consolas" panose="020B0609020204030204" pitchFamily="49" charset="0"/>
                <a:cs typeface="Consolas" panose="020B0609020204030204" pitchFamily="49" charset="0"/>
              </a:rPr>
              <a:t>isItWarm</a:t>
            </a:r>
            <a:r>
              <a:rPr lang="en-IN" sz="1800" dirty="0">
                <a:solidFill>
                  <a:srgbClr val="FFEE80"/>
                </a:solidFill>
                <a:latin typeface="Consolas" panose="020B0609020204030204" pitchFamily="49" charset="0"/>
                <a:cs typeface="Consolas" panose="020B0609020204030204" pitchFamily="49" charset="0"/>
              </a:rPr>
              <a:t>(</a:t>
            </a:r>
            <a:r>
              <a:rPr lang="en-IN" sz="1800" dirty="0">
                <a:solidFill>
                  <a:srgbClr val="E1EFFF"/>
                </a:solidFill>
                <a:latin typeface="Consolas" panose="020B0609020204030204" pitchFamily="49" charset="0"/>
                <a:cs typeface="Consolas" panose="020B0609020204030204" pitchFamily="49" charset="0"/>
              </a:rPr>
              <a:t>temperature</a:t>
            </a:r>
            <a:r>
              <a:rPr lang="en-IN" sz="1800" dirty="0">
                <a:solidFill>
                  <a:srgbClr val="FFEE80"/>
                </a:solidFill>
                <a:latin typeface="Consolas" panose="020B0609020204030204" pitchFamily="49" charset="0"/>
                <a:cs typeface="Consolas" panose="020B0609020204030204" pitchFamily="49" charset="0"/>
              </a:rPr>
              <a:t>)</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i="1" dirty="0">
                <a:solidFill>
                  <a:srgbClr val="FF9D00"/>
                </a:solidFill>
                <a:latin typeface="Consolas" panose="020B0609020204030204" pitchFamily="49" charset="0"/>
                <a:cs typeface="Consolas" panose="020B0609020204030204" pitchFamily="49" charset="0"/>
              </a:rPr>
              <a:t>    if</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(temperature</a:t>
            </a:r>
            <a:r>
              <a:rPr lang="en-IN" sz="1800" dirty="0">
                <a:solidFill>
                  <a:srgbClr val="9EFFFF"/>
                </a:solidFill>
                <a:latin typeface="Consolas" panose="020B0609020204030204" pitchFamily="49" charset="0"/>
                <a:cs typeface="Consolas" panose="020B0609020204030204" pitchFamily="49" charset="0"/>
              </a:rPr>
              <a:t> </a:t>
            </a:r>
            <a:r>
              <a:rPr lang="en-IN" sz="1800" i="1" dirty="0">
                <a:solidFill>
                  <a:srgbClr val="FF9D00"/>
                </a:solidFill>
                <a:latin typeface="Consolas" panose="020B0609020204030204" pitchFamily="49" charset="0"/>
                <a:cs typeface="Consolas" panose="020B0609020204030204" pitchFamily="49" charset="0"/>
              </a:rPr>
              <a:t>&lt;</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FF628C"/>
                </a:solidFill>
                <a:latin typeface="Consolas" panose="020B0609020204030204" pitchFamily="49" charset="0"/>
                <a:cs typeface="Consolas" panose="020B0609020204030204" pitchFamily="49" charset="0"/>
              </a:rPr>
              <a:t>15</a:t>
            </a:r>
            <a:r>
              <a:rPr lang="en-IN" sz="1800" dirty="0">
                <a:solidFill>
                  <a:srgbClr val="E1EFFF"/>
                </a:solidFill>
                <a:latin typeface="Consolas" panose="020B0609020204030204" pitchFamily="49" charset="0"/>
                <a:cs typeface="Consolas" panose="020B0609020204030204" pitchFamily="49" charset="0"/>
              </a:rPr>
              <a:t>)</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i="1" dirty="0">
                <a:solidFill>
                  <a:srgbClr val="FF9D00"/>
                </a:solidFill>
                <a:latin typeface="Consolas" panose="020B0609020204030204" pitchFamily="49" charset="0"/>
                <a:cs typeface="Consolas" panose="020B0609020204030204" pitchFamily="49" charset="0"/>
              </a:rPr>
              <a:t>        return</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FFC600"/>
                </a:solidFill>
                <a:latin typeface="Consolas" panose="020B0609020204030204" pitchFamily="49" charset="0"/>
                <a:cs typeface="Consolas" panose="020B0609020204030204" pitchFamily="49" charset="0"/>
              </a:rPr>
              <a:t>It is cold</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dirty="0">
                <a:solidFill>
                  <a:srgbClr val="E1EFFF"/>
                </a:solidFill>
                <a:latin typeface="Consolas" panose="020B0609020204030204" pitchFamily="49" charset="0"/>
                <a:cs typeface="Consolas" panose="020B0609020204030204" pitchFamily="49" charset="0"/>
              </a:rPr>
              <a:t>    }</a:t>
            </a:r>
            <a:r>
              <a:rPr lang="en-IN" sz="1800" dirty="0">
                <a:solidFill>
                  <a:srgbClr val="9EFFFF"/>
                </a:solidFill>
                <a:latin typeface="Consolas" panose="020B0609020204030204" pitchFamily="49" charset="0"/>
                <a:cs typeface="Consolas" panose="020B0609020204030204" pitchFamily="49" charset="0"/>
              </a:rPr>
              <a:t> </a:t>
            </a:r>
            <a:r>
              <a:rPr lang="en-IN" sz="1800" i="1" dirty="0">
                <a:solidFill>
                  <a:srgbClr val="FF9D00"/>
                </a:solidFill>
                <a:latin typeface="Consolas" panose="020B0609020204030204" pitchFamily="49" charset="0"/>
                <a:cs typeface="Consolas" panose="020B0609020204030204" pitchFamily="49" charset="0"/>
              </a:rPr>
              <a:t>else</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i="1" dirty="0">
                <a:solidFill>
                  <a:srgbClr val="FF9D00"/>
                </a:solidFill>
                <a:latin typeface="Consolas" panose="020B0609020204030204" pitchFamily="49" charset="0"/>
                <a:cs typeface="Consolas" panose="020B0609020204030204" pitchFamily="49" charset="0"/>
              </a:rPr>
              <a:t>        return</a:t>
            </a:r>
            <a:r>
              <a:rPr lang="en-IN" sz="1800" dirty="0">
                <a:solidFill>
                  <a:srgbClr val="9EFFFF"/>
                </a:solidFill>
                <a:latin typeface="Consolas" panose="020B0609020204030204" pitchFamily="49" charset="0"/>
                <a:cs typeface="Consolas" panose="020B0609020204030204" pitchFamily="49" charset="0"/>
              </a:rPr>
              <a:t> </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FFC600"/>
                </a:solidFill>
                <a:latin typeface="Consolas" panose="020B0609020204030204" pitchFamily="49" charset="0"/>
                <a:cs typeface="Consolas" panose="020B0609020204030204" pitchFamily="49" charset="0"/>
              </a:rPr>
              <a:t>It is warm</a:t>
            </a:r>
            <a:r>
              <a:rPr lang="en-IN" sz="1800" dirty="0">
                <a:solidFill>
                  <a:srgbClr val="92FC79"/>
                </a:solidFill>
                <a:latin typeface="Consolas" panose="020B0609020204030204" pitchFamily="49" charset="0"/>
                <a:cs typeface="Consolas" panose="020B0609020204030204" pitchFamily="49" charset="0"/>
              </a:rPr>
              <a:t>"</a:t>
            </a:r>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a:p>
            <a:r>
              <a:rPr lang="en-IN" sz="1800" dirty="0">
                <a:solidFill>
                  <a:srgbClr val="E1EFFF"/>
                </a:solidFill>
                <a:latin typeface="Consolas" panose="020B0609020204030204" pitchFamily="49" charset="0"/>
                <a:cs typeface="Consolas" panose="020B0609020204030204" pitchFamily="49" charset="0"/>
              </a:rPr>
              <a:t>    }</a:t>
            </a:r>
            <a:endParaRPr lang="en-IN" sz="1800" dirty="0">
              <a:solidFill>
                <a:srgbClr val="FFFFFF"/>
              </a:solidFill>
              <a:latin typeface="Consolas" panose="020B0609020204030204" pitchFamily="49" charset="0"/>
              <a:cs typeface="Consolas" panose="020B0609020204030204" pitchFamily="49" charset="0"/>
            </a:endParaRPr>
          </a:p>
          <a:p>
            <a:r>
              <a:rPr lang="en-IN" sz="1800" dirty="0">
                <a:solidFill>
                  <a:srgbClr val="E1EFFF"/>
                </a:solidFill>
                <a:latin typeface="Consolas" panose="020B0609020204030204" pitchFamily="49" charset="0"/>
                <a:cs typeface="Consolas" panose="020B0609020204030204" pitchFamily="49" charset="0"/>
              </a:rPr>
              <a:t>}</a:t>
            </a:r>
            <a:endParaRPr lang="en-IN" sz="1800" dirty="0">
              <a:solidFill>
                <a:srgbClr val="FFFFFF"/>
              </a:solidFill>
              <a:latin typeface="Consolas" panose="020B0609020204030204" pitchFamily="49" charset="0"/>
              <a:cs typeface="Consolas" panose="020B0609020204030204" pitchFamily="49" charset="0"/>
            </a:endParaRPr>
          </a:p>
        </p:txBody>
      </p:sp>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SYNTAX - KEYWORDS</a:t>
            </a:r>
          </a:p>
        </p:txBody>
      </p:sp>
      <p:sp>
        <p:nvSpPr>
          <p:cNvPr id="9" name="Rectangle 8">
            <a:extLst>
              <a:ext uri="{FF2B5EF4-FFF2-40B4-BE49-F238E27FC236}">
                <a16:creationId xmlns:a16="http://schemas.microsoft.com/office/drawing/2014/main" id="{4572CCC9-354F-B9E4-0723-67DC5191E25B}"/>
              </a:ext>
            </a:extLst>
          </p:cNvPr>
          <p:cNvSpPr/>
          <p:nvPr/>
        </p:nvSpPr>
        <p:spPr>
          <a:xfrm>
            <a:off x="2368550" y="2116942"/>
            <a:ext cx="1054100" cy="285750"/>
          </a:xfrm>
          <a:prstGeom prst="rect">
            <a:avLst/>
          </a:prstGeom>
          <a:solidFill>
            <a:schemeClr val="accent5">
              <a:lumMod val="60000"/>
              <a:lumOff val="40000"/>
              <a:alpha val="2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7A77855C-ED32-7995-C2B0-83D4137CA69D}"/>
              </a:ext>
            </a:extLst>
          </p:cNvPr>
          <p:cNvSpPr txBox="1"/>
          <p:nvPr/>
        </p:nvSpPr>
        <p:spPr>
          <a:xfrm>
            <a:off x="1914525" y="1019677"/>
            <a:ext cx="1962149" cy="523220"/>
          </a:xfrm>
          <a:prstGeom prst="rect">
            <a:avLst/>
          </a:prstGeom>
          <a:solidFill>
            <a:schemeClr val="bg2"/>
          </a:solidFill>
        </p:spPr>
        <p:txBody>
          <a:bodyPr wrap="square" rtlCol="0">
            <a:spAutoFit/>
          </a:bodyPr>
          <a:lstStyle/>
          <a:p>
            <a:pPr algn="just"/>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reserved keyword in JavaScript</a:t>
            </a:r>
          </a:p>
        </p:txBody>
      </p:sp>
      <p:cxnSp>
        <p:nvCxnSpPr>
          <p:cNvPr id="12" name="Straight Connector 11">
            <a:extLst>
              <a:ext uri="{FF2B5EF4-FFF2-40B4-BE49-F238E27FC236}">
                <a16:creationId xmlns:a16="http://schemas.microsoft.com/office/drawing/2014/main" id="{586248A8-B104-C9A1-32AA-7F8B71BCE76D}"/>
              </a:ext>
            </a:extLst>
          </p:cNvPr>
          <p:cNvCxnSpPr>
            <a:cxnSpLocks/>
            <a:stCxn id="9" idx="0"/>
            <a:endCxn id="10" idx="2"/>
          </p:cNvCxnSpPr>
          <p:nvPr/>
        </p:nvCxnSpPr>
        <p:spPr>
          <a:xfrm flipV="1">
            <a:off x="2895600" y="1542897"/>
            <a:ext cx="0" cy="574045"/>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Google Shape;85;p22">
            <a:extLst>
              <a:ext uri="{FF2B5EF4-FFF2-40B4-BE49-F238E27FC236}">
                <a16:creationId xmlns:a16="http://schemas.microsoft.com/office/drawing/2014/main" id="{5528FF5A-B823-3AB5-EF8C-5121B82AA16A}"/>
              </a:ext>
            </a:extLst>
          </p:cNvPr>
          <p:cNvSpPr txBox="1">
            <a:spLocks noGrp="1"/>
          </p:cNvSpPr>
          <p:nvPr/>
        </p:nvSpPr>
        <p:spPr>
          <a:xfrm>
            <a:off x="-5168" y="44701"/>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Syntax - Keywords</a:t>
            </a:r>
            <a:endParaRPr lang="en-US"/>
          </a:p>
        </p:txBody>
      </p:sp>
    </p:spTree>
    <p:custDataLst>
      <p:tags r:id="rId1"/>
    </p:custDataLst>
    <p:extLst>
      <p:ext uri="{BB962C8B-B14F-4D97-AF65-F5344CB8AC3E}">
        <p14:creationId xmlns:p14="http://schemas.microsoft.com/office/powerpoint/2010/main" val="1014371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KEYWORDS</a:t>
            </a:r>
          </a:p>
        </p:txBody>
      </p:sp>
      <p:pic>
        <p:nvPicPr>
          <p:cNvPr id="7" name="Picture 6">
            <a:extLst>
              <a:ext uri="{FF2B5EF4-FFF2-40B4-BE49-F238E27FC236}">
                <a16:creationId xmlns:a16="http://schemas.microsoft.com/office/drawing/2014/main" id="{313919F6-C8AB-7281-B684-B125F0022F29}"/>
              </a:ext>
            </a:extLst>
          </p:cNvPr>
          <p:cNvPicPr>
            <a:picLocks noChangeAspect="1"/>
          </p:cNvPicPr>
          <p:nvPr/>
        </p:nvPicPr>
        <p:blipFill>
          <a:blip r:embed="rId4"/>
          <a:stretch>
            <a:fillRect/>
          </a:stretch>
        </p:blipFill>
        <p:spPr>
          <a:xfrm>
            <a:off x="1660269" y="837763"/>
            <a:ext cx="5823462" cy="3467974"/>
          </a:xfrm>
          <a:prstGeom prst="rect">
            <a:avLst/>
          </a:prstGeom>
        </p:spPr>
      </p:pic>
      <p:sp>
        <p:nvSpPr>
          <p:cNvPr id="3" name="TextBox 2">
            <a:extLst>
              <a:ext uri="{FF2B5EF4-FFF2-40B4-BE49-F238E27FC236}">
                <a16:creationId xmlns:a16="http://schemas.microsoft.com/office/drawing/2014/main" id="{34199834-22D1-3F14-7474-E12F3A7C27BF}"/>
              </a:ext>
            </a:extLst>
          </p:cNvPr>
          <p:cNvSpPr txBox="1"/>
          <p:nvPr/>
        </p:nvSpPr>
        <p:spPr>
          <a:xfrm>
            <a:off x="2802124" y="4435626"/>
            <a:ext cx="3539752" cy="307777"/>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 list of reserved keywords in JavaScript </a:t>
            </a:r>
          </a:p>
        </p:txBody>
      </p:sp>
    </p:spTree>
    <p:custDataLst>
      <p:tags r:id="rId1"/>
    </p:custDataLst>
    <p:extLst>
      <p:ext uri="{BB962C8B-B14F-4D97-AF65-F5344CB8AC3E}">
        <p14:creationId xmlns:p14="http://schemas.microsoft.com/office/powerpoint/2010/main" val="231667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Computer Languages</a:t>
            </a:r>
          </a:p>
        </p:txBody>
      </p:sp>
      <p:sp>
        <p:nvSpPr>
          <p:cNvPr id="12" name="TextBox 11">
            <a:extLst>
              <a:ext uri="{FF2B5EF4-FFF2-40B4-BE49-F238E27FC236}">
                <a16:creationId xmlns:a16="http://schemas.microsoft.com/office/drawing/2014/main" id="{42612655-1D0C-89BE-C2DC-7EF3DA7FFA54}"/>
              </a:ext>
            </a:extLst>
          </p:cNvPr>
          <p:cNvSpPr txBox="1"/>
          <p:nvPr/>
        </p:nvSpPr>
        <p:spPr>
          <a:xfrm>
            <a:off x="633663" y="2329804"/>
            <a:ext cx="3253563" cy="2492990"/>
          </a:xfrm>
          <a:prstGeom prst="rect">
            <a:avLst/>
          </a:prstGeom>
          <a:noFill/>
          <a:ln>
            <a:solidFill>
              <a:srgbClr val="002060"/>
            </a:solidFill>
          </a:ln>
        </p:spPr>
        <p:txBody>
          <a:bodyPr wrap="square" lIns="91440" tIns="45720" rIns="91440" bIns="45720" rtlCol="0" anchor="t">
            <a:spAutoFit/>
          </a:bodyPr>
          <a:lstStyle/>
          <a:p>
            <a:pPr lvl="1"/>
            <a:r>
              <a:rPr lang="en-US" sz="1200">
                <a:latin typeface="Open Sans"/>
                <a:ea typeface="Open Sans"/>
                <a:cs typeface="Open Sans"/>
              </a:rPr>
              <a:t>Examples of high-level languages:</a:t>
            </a:r>
          </a:p>
          <a:p>
            <a:pPr lvl="1"/>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5" indent="-171450">
              <a:buFont typeface="Arial" panose="020B0604020202020204" pitchFamily="34" charset="0"/>
              <a:buChar char="•"/>
            </a:pPr>
            <a:r>
              <a:rPr lang="en-US" sz="1200">
                <a:latin typeface="Open Sans"/>
                <a:ea typeface="Open Sans"/>
                <a:cs typeface="Open Sans"/>
              </a:rPr>
              <a:t>  Java</a:t>
            </a:r>
          </a:p>
          <a:p>
            <a:pPr marL="171450" lvl="4" indent="-1714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4" indent="-171450">
              <a:buFont typeface="Arial" panose="020B0604020202020204" pitchFamily="34" charset="0"/>
              <a:buChar char="•"/>
            </a:pPr>
            <a:r>
              <a:rPr lang="en-US" sz="1200">
                <a:latin typeface="Open Sans"/>
                <a:ea typeface="Open Sans"/>
                <a:cs typeface="Open Sans"/>
              </a:rPr>
              <a:t>  Python</a:t>
            </a:r>
          </a:p>
          <a:p>
            <a:pPr marL="171450" lvl="4" indent="-1714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4" indent="-171450">
              <a:buFont typeface="Arial" panose="020B0604020202020204" pitchFamily="34" charset="0"/>
              <a:buChar char="•"/>
            </a:pPr>
            <a:r>
              <a:rPr lang="en-US" sz="1200">
                <a:latin typeface="Open Sans"/>
                <a:ea typeface="Open Sans"/>
                <a:cs typeface="Open Sans"/>
              </a:rPr>
              <a:t>  C++</a:t>
            </a:r>
          </a:p>
          <a:p>
            <a:pPr marL="171450" lvl="4" indent="-1714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4" indent="-171450">
              <a:buFont typeface="Arial" panose="020B0604020202020204" pitchFamily="34" charset="0"/>
              <a:buChar char="•"/>
            </a:pPr>
            <a:r>
              <a:rPr lang="en-US" sz="1200">
                <a:latin typeface="Open Sans"/>
                <a:ea typeface="Open Sans"/>
                <a:cs typeface="Open Sans"/>
              </a:rPr>
              <a:t>  JavaScript</a:t>
            </a:r>
          </a:p>
          <a:p>
            <a:pPr marL="171450" lvl="4" indent="-1714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4" indent="-171450">
              <a:buFont typeface="Arial" panose="020B0604020202020204" pitchFamily="34" charset="0"/>
              <a:buChar char="•"/>
            </a:pPr>
            <a:r>
              <a:rPr lang="en-US" sz="1200">
                <a:latin typeface="Open Sans"/>
                <a:ea typeface="Open Sans"/>
                <a:cs typeface="Open Sans"/>
              </a:rPr>
              <a:t>  Ruby</a:t>
            </a:r>
          </a:p>
          <a:p>
            <a:pPr marL="171450" lvl="4" indent="-1714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lvl="4" indent="-171450">
              <a:buFont typeface="Arial" panose="020B0604020202020204" pitchFamily="34" charset="0"/>
              <a:buChar char="•"/>
            </a:pPr>
            <a:r>
              <a:rPr lang="en-US" sz="1200">
                <a:latin typeface="Open Sans"/>
                <a:ea typeface="Open Sans"/>
                <a:cs typeface="Open Sans"/>
              </a:rPr>
              <a:t>  Rust</a:t>
            </a:r>
          </a:p>
        </p:txBody>
      </p:sp>
      <p:sp>
        <p:nvSpPr>
          <p:cNvPr id="13" name="TextBox 12">
            <a:extLst>
              <a:ext uri="{FF2B5EF4-FFF2-40B4-BE49-F238E27FC236}">
                <a16:creationId xmlns:a16="http://schemas.microsoft.com/office/drawing/2014/main" id="{E2F7309A-44D3-BE3F-A044-3AF4BF5ACBF2}"/>
              </a:ext>
            </a:extLst>
          </p:cNvPr>
          <p:cNvSpPr txBox="1"/>
          <p:nvPr/>
        </p:nvSpPr>
        <p:spPr>
          <a:xfrm>
            <a:off x="633664" y="966339"/>
            <a:ext cx="3253562" cy="1170833"/>
          </a:xfrm>
          <a:prstGeom prst="rect">
            <a:avLst/>
          </a:prstGeom>
          <a:noFill/>
          <a:ln>
            <a:solidFill>
              <a:srgbClr val="002060"/>
            </a:solidFill>
          </a:ln>
        </p:spPr>
        <p:txBody>
          <a:bodyPr wrap="square" rtlCol="0">
            <a:spAutoFit/>
          </a:bodyPr>
          <a:lstStyle/>
          <a:p>
            <a:pPr>
              <a:lnSpc>
                <a:spcPct val="150000"/>
              </a:lnSpc>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Humans understand high-level languages and work with these languages to write computer programs that are ultimately converted to low-level machine code.​</a:t>
            </a:r>
          </a:p>
        </p:txBody>
      </p:sp>
      <p:grpSp>
        <p:nvGrpSpPr>
          <p:cNvPr id="14" name="Group 13">
            <a:extLst>
              <a:ext uri="{FF2B5EF4-FFF2-40B4-BE49-F238E27FC236}">
                <a16:creationId xmlns:a16="http://schemas.microsoft.com/office/drawing/2014/main" id="{1E84629F-31F0-69B9-EDD7-AEC350C1C365}"/>
              </a:ext>
            </a:extLst>
          </p:cNvPr>
          <p:cNvGrpSpPr/>
          <p:nvPr/>
        </p:nvGrpSpPr>
        <p:grpSpPr>
          <a:xfrm>
            <a:off x="5613993" y="1758136"/>
            <a:ext cx="2377440" cy="2194560"/>
            <a:chOff x="5305649" y="1003225"/>
            <a:chExt cx="1803106" cy="1549995"/>
          </a:xfrm>
        </p:grpSpPr>
        <p:pic>
          <p:nvPicPr>
            <p:cNvPr id="16" name="Picture 2" descr="The Python Logo | Python Software Foundation">
              <a:extLst>
                <a:ext uri="{FF2B5EF4-FFF2-40B4-BE49-F238E27FC236}">
                  <a16:creationId xmlns:a16="http://schemas.microsoft.com/office/drawing/2014/main" id="{ED41CE7D-9607-7F45-B0D9-3C3855A11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223" y="1003225"/>
              <a:ext cx="1066800" cy="4095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4" descr="Java Logo - Javatpoint">
              <a:extLst>
                <a:ext uri="{FF2B5EF4-FFF2-40B4-BE49-F238E27FC236}">
                  <a16:creationId xmlns:a16="http://schemas.microsoft.com/office/drawing/2014/main" id="{548F95CF-1457-A4BD-E62B-D9E2097C8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278" y="1412800"/>
              <a:ext cx="638175" cy="4000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EFB0C25E-7A3F-52F3-F394-D2B76408D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755" y="1458654"/>
              <a:ext cx="381000" cy="3905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86558C8E-C798-1D27-B9E1-32033C31F4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476" y="1953145"/>
              <a:ext cx="533400" cy="6000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15">
              <a:extLst>
                <a:ext uri="{FF2B5EF4-FFF2-40B4-BE49-F238E27FC236}">
                  <a16:creationId xmlns:a16="http://schemas.microsoft.com/office/drawing/2014/main" id="{2089F809-4723-8F8D-E3C4-F8ED573201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923" y="1391281"/>
              <a:ext cx="533400" cy="5429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16" descr="Rust Programming Language">
              <a:extLst>
                <a:ext uri="{FF2B5EF4-FFF2-40B4-BE49-F238E27FC236}">
                  <a16:creationId xmlns:a16="http://schemas.microsoft.com/office/drawing/2014/main" id="{C9B3855A-CC9C-5157-977E-FCE0594722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5649" y="1934206"/>
              <a:ext cx="1104900" cy="55245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3525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6" name="TextBox 25">
            <a:extLst>
              <a:ext uri="{FF2B5EF4-FFF2-40B4-BE49-F238E27FC236}">
                <a16:creationId xmlns:a16="http://schemas.microsoft.com/office/drawing/2014/main" id="{CB65AA9D-D34B-DF18-823C-2D7047DA1B9C}"/>
              </a:ext>
            </a:extLst>
          </p:cNvPr>
          <p:cNvSpPr txBox="1"/>
          <p:nvPr/>
        </p:nvSpPr>
        <p:spPr>
          <a:xfrm>
            <a:off x="2461484" y="2041664"/>
            <a:ext cx="4221027" cy="707886"/>
          </a:xfrm>
          <a:prstGeom prst="rect">
            <a:avLst/>
          </a:prstGeom>
          <a:solidFill>
            <a:schemeClr val="accent2"/>
          </a:solidFill>
        </p:spPr>
        <p:txBody>
          <a:bodyPr wrap="none" rtlCol="0">
            <a:spAutoFit/>
          </a:bodyPr>
          <a:lstStyle/>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Case-Sensitivity</a:t>
            </a:r>
          </a:p>
        </p:txBody>
      </p:sp>
      <p:sp>
        <p:nvSpPr>
          <p:cNvPr id="7" name="TextBox 6">
            <a:extLst>
              <a:ext uri="{FF2B5EF4-FFF2-40B4-BE49-F238E27FC236}">
                <a16:creationId xmlns:a16="http://schemas.microsoft.com/office/drawing/2014/main" id="{C31F7011-704F-EDB5-3385-2AF7A5A61414}"/>
              </a:ext>
            </a:extLst>
          </p:cNvPr>
          <p:cNvSpPr txBox="1"/>
          <p:nvPr/>
        </p:nvSpPr>
        <p:spPr>
          <a:xfrm>
            <a:off x="2909522" y="2686050"/>
            <a:ext cx="3324949" cy="307777"/>
          </a:xfrm>
          <a:prstGeom prst="rect">
            <a:avLst/>
          </a:prstGeom>
          <a:solidFill>
            <a:schemeClr val="accent2"/>
          </a:solid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An </a:t>
            </a: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apple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is not the same as an </a:t>
            </a:r>
            <a:r>
              <a:rPr lang="en-US" b="1" dirty="0">
                <a:solidFill>
                  <a:srgbClr val="FF8589"/>
                </a:solidFill>
                <a:latin typeface="Open Sans" panose="020B0606030504020204" pitchFamily="34" charset="0"/>
                <a:ea typeface="Open Sans" panose="020B0606030504020204" pitchFamily="34" charset="0"/>
                <a:cs typeface="Open Sans" panose="020B0606030504020204" pitchFamily="34" charset="0"/>
              </a:rPr>
              <a:t>Apple</a:t>
            </a:r>
            <a:endParaRPr lang="en-US" dirty="0">
              <a:solidFill>
                <a:srgbClr val="FF858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CASE SENSITIVITY</a:t>
            </a:r>
          </a:p>
        </p:txBody>
      </p:sp>
    </p:spTree>
    <p:custDataLst>
      <p:tags r:id="rId1"/>
    </p:custDataLst>
    <p:extLst>
      <p:ext uri="{BB962C8B-B14F-4D97-AF65-F5344CB8AC3E}">
        <p14:creationId xmlns:p14="http://schemas.microsoft.com/office/powerpoint/2010/main" val="1732342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CASE SENSITIVITY</a:t>
            </a:r>
          </a:p>
        </p:txBody>
      </p:sp>
      <p:sp>
        <p:nvSpPr>
          <p:cNvPr id="5" name="Rectangle 4">
            <a:extLst>
              <a:ext uri="{FF2B5EF4-FFF2-40B4-BE49-F238E27FC236}">
                <a16:creationId xmlns:a16="http://schemas.microsoft.com/office/drawing/2014/main" id="{5315237E-F4D9-6910-FCCB-D8FC904450AD}"/>
              </a:ext>
            </a:extLst>
          </p:cNvPr>
          <p:cNvSpPr/>
          <p:nvPr/>
        </p:nvSpPr>
        <p:spPr>
          <a:xfrm>
            <a:off x="3035300" y="1244200"/>
            <a:ext cx="3175000" cy="738664"/>
          </a:xfrm>
          <a:prstGeom prst="rect">
            <a:avLst/>
          </a:prstGeom>
          <a:solidFill>
            <a:schemeClr val="accent2"/>
          </a:solidFill>
          <a:ln>
            <a:solidFill>
              <a:srgbClr val="00B050"/>
            </a:solidFill>
          </a:ln>
        </p:spPr>
        <p:txBody>
          <a:bodyPr wrap="square">
            <a:spAutoFit/>
          </a:bodyPr>
          <a:lstStyle/>
          <a:p>
            <a:r>
              <a:rPr lang="en-IN" b="1" i="1" dirty="0">
                <a:solidFill>
                  <a:srgbClr val="FF9D00"/>
                </a:solidFill>
                <a:latin typeface="Consolas" panose="020B0609020204030204" pitchFamily="49" charset="0"/>
                <a:cs typeface="Consolas" panose="020B0609020204030204" pitchFamily="49" charset="0"/>
              </a:rPr>
              <a:t>if</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(temperature</a:t>
            </a:r>
            <a:r>
              <a:rPr lang="en-IN" dirty="0">
                <a:solidFill>
                  <a:srgbClr val="FFFFFF"/>
                </a:solidFill>
                <a:latin typeface="Consolas" panose="020B0609020204030204" pitchFamily="49" charset="0"/>
                <a:cs typeface="Consolas" panose="020B0609020204030204" pitchFamily="49" charset="0"/>
              </a:rPr>
              <a:t> </a:t>
            </a:r>
            <a:r>
              <a:rPr lang="en-IN" i="1" dirty="0">
                <a:solidFill>
                  <a:srgbClr val="FF9D00"/>
                </a:solidFill>
                <a:latin typeface="Consolas" panose="020B0609020204030204" pitchFamily="49" charset="0"/>
                <a:cs typeface="Consolas" panose="020B0609020204030204" pitchFamily="49" charset="0"/>
              </a:rPr>
              <a:t>&gt;</a:t>
            </a:r>
            <a:r>
              <a:rPr lang="en-IN" dirty="0">
                <a:solidFill>
                  <a:srgbClr val="FFFFFF"/>
                </a:solidFill>
                <a:latin typeface="Consolas" panose="020B0609020204030204" pitchFamily="49" charset="0"/>
                <a:cs typeface="Consolas" panose="020B0609020204030204" pitchFamily="49" charset="0"/>
              </a:rPr>
              <a:t> </a:t>
            </a:r>
            <a:r>
              <a:rPr lang="en-IN" dirty="0">
                <a:solidFill>
                  <a:srgbClr val="FF628C"/>
                </a:solidFill>
                <a:latin typeface="Consolas" panose="020B0609020204030204" pitchFamily="49" charset="0"/>
                <a:cs typeface="Consolas" panose="020B0609020204030204" pitchFamily="49" charset="0"/>
              </a:rPr>
              <a:t>15</a:t>
            </a:r>
            <a:r>
              <a:rPr lang="en-IN" dirty="0">
                <a:solidFill>
                  <a:srgbClr val="E1EFFF"/>
                </a:solidFill>
                <a:latin typeface="Consolas" panose="020B0609020204030204" pitchFamily="49" charset="0"/>
                <a:cs typeface="Consolas" panose="020B0609020204030204" pitchFamily="49" charset="0"/>
              </a:rPr>
              <a:t>)</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i="1" dirty="0">
                <a:solidFill>
                  <a:srgbClr val="FFFFFF"/>
                </a:solidFill>
                <a:latin typeface="Consolas" panose="020B0609020204030204" pitchFamily="49" charset="0"/>
                <a:cs typeface="Consolas" panose="020B0609020204030204" pitchFamily="49" charset="0"/>
              </a:rPr>
              <a:t>    </a:t>
            </a:r>
            <a:r>
              <a:rPr lang="en-IN" i="1" dirty="0" err="1">
                <a:solidFill>
                  <a:srgbClr val="FFFFFF"/>
                </a:solidFill>
                <a:latin typeface="Consolas" panose="020B0609020204030204" pitchFamily="49" charset="0"/>
                <a:cs typeface="Consolas" panose="020B0609020204030204" pitchFamily="49" charset="0"/>
              </a:rPr>
              <a:t>console</a:t>
            </a:r>
            <a:r>
              <a:rPr lang="en-IN" i="1" dirty="0" err="1">
                <a:solidFill>
                  <a:srgbClr val="E1EFFF"/>
                </a:solidFill>
                <a:latin typeface="Consolas" panose="020B0609020204030204" pitchFamily="49" charset="0"/>
                <a:cs typeface="Consolas" panose="020B0609020204030204" pitchFamily="49" charset="0"/>
              </a:rPr>
              <a:t>.</a:t>
            </a:r>
            <a:r>
              <a:rPr lang="en-IN" i="1" dirty="0" err="1">
                <a:solidFill>
                  <a:srgbClr val="FFC600"/>
                </a:solidFill>
                <a:latin typeface="Consolas" panose="020B0609020204030204" pitchFamily="49" charset="0"/>
                <a:cs typeface="Consolas" panose="020B0609020204030204" pitchFamily="49" charset="0"/>
              </a:rPr>
              <a:t>log</a:t>
            </a:r>
            <a:r>
              <a:rPr lang="en-IN" dirty="0">
                <a:solidFill>
                  <a:srgbClr val="E1EFFF"/>
                </a:solidFill>
                <a:latin typeface="Consolas" panose="020B0609020204030204" pitchFamily="49" charset="0"/>
                <a:cs typeface="Consolas" panose="020B0609020204030204" pitchFamily="49" charset="0"/>
              </a:rPr>
              <a:t>(</a:t>
            </a:r>
            <a:r>
              <a:rPr lang="en-IN" dirty="0">
                <a:solidFill>
                  <a:srgbClr val="92FC79"/>
                </a:solidFill>
                <a:latin typeface="Consolas" panose="020B0609020204030204" pitchFamily="49" charset="0"/>
                <a:cs typeface="Consolas" panose="020B0609020204030204" pitchFamily="49" charset="0"/>
              </a:rPr>
              <a:t>"</a:t>
            </a:r>
            <a:r>
              <a:rPr lang="en-IN" dirty="0">
                <a:solidFill>
                  <a:srgbClr val="FFC600"/>
                </a:solidFill>
                <a:latin typeface="Consolas" panose="020B0609020204030204" pitchFamily="49" charset="0"/>
                <a:cs typeface="Consolas" panose="020B0609020204030204" pitchFamily="49" charset="0"/>
              </a:rPr>
              <a:t>It is warm</a:t>
            </a:r>
            <a:r>
              <a:rPr lang="en-IN" dirty="0">
                <a:solidFill>
                  <a:srgbClr val="92FC79"/>
                </a:solidFill>
                <a:latin typeface="Consolas" panose="020B0609020204030204" pitchFamily="49" charset="0"/>
                <a:cs typeface="Consolas" panose="020B0609020204030204" pitchFamily="49" charset="0"/>
              </a:rPr>
              <a:t>"</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D55ADD82-BEC1-689F-32C1-7F5B5A03AB7C}"/>
              </a:ext>
            </a:extLst>
          </p:cNvPr>
          <p:cNvSpPr/>
          <p:nvPr/>
        </p:nvSpPr>
        <p:spPr>
          <a:xfrm>
            <a:off x="3035300" y="2362104"/>
            <a:ext cx="3175000" cy="738664"/>
          </a:xfrm>
          <a:prstGeom prst="rect">
            <a:avLst/>
          </a:prstGeom>
          <a:solidFill>
            <a:schemeClr val="accent2"/>
          </a:solidFill>
          <a:ln>
            <a:solidFill>
              <a:srgbClr val="FF0000"/>
            </a:solidFill>
          </a:ln>
        </p:spPr>
        <p:txBody>
          <a:bodyPr wrap="square">
            <a:spAutoFit/>
          </a:bodyPr>
          <a:lstStyle/>
          <a:p>
            <a:r>
              <a:rPr lang="en-IN" b="1" i="1" dirty="0">
                <a:solidFill>
                  <a:srgbClr val="FF9D00"/>
                </a:solidFill>
                <a:latin typeface="Consolas" panose="020B0609020204030204" pitchFamily="49" charset="0"/>
                <a:cs typeface="Consolas" panose="020B0609020204030204" pitchFamily="49" charset="0"/>
              </a:rPr>
              <a:t>If</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(temperature</a:t>
            </a:r>
            <a:r>
              <a:rPr lang="en-IN" dirty="0">
                <a:solidFill>
                  <a:srgbClr val="FFFFFF"/>
                </a:solidFill>
                <a:latin typeface="Consolas" panose="020B0609020204030204" pitchFamily="49" charset="0"/>
                <a:cs typeface="Consolas" panose="020B0609020204030204" pitchFamily="49" charset="0"/>
              </a:rPr>
              <a:t> </a:t>
            </a:r>
            <a:r>
              <a:rPr lang="en-IN" i="1" dirty="0">
                <a:solidFill>
                  <a:srgbClr val="FF9D00"/>
                </a:solidFill>
                <a:latin typeface="Consolas" panose="020B0609020204030204" pitchFamily="49" charset="0"/>
                <a:cs typeface="Consolas" panose="020B0609020204030204" pitchFamily="49" charset="0"/>
              </a:rPr>
              <a:t>&gt;</a:t>
            </a:r>
            <a:r>
              <a:rPr lang="en-IN" dirty="0">
                <a:solidFill>
                  <a:srgbClr val="FFFFFF"/>
                </a:solidFill>
                <a:latin typeface="Consolas" panose="020B0609020204030204" pitchFamily="49" charset="0"/>
                <a:cs typeface="Consolas" panose="020B0609020204030204" pitchFamily="49" charset="0"/>
              </a:rPr>
              <a:t> </a:t>
            </a:r>
            <a:r>
              <a:rPr lang="en-IN" dirty="0">
                <a:solidFill>
                  <a:srgbClr val="FF628C"/>
                </a:solidFill>
                <a:latin typeface="Consolas" panose="020B0609020204030204" pitchFamily="49" charset="0"/>
                <a:cs typeface="Consolas" panose="020B0609020204030204" pitchFamily="49" charset="0"/>
              </a:rPr>
              <a:t>15</a:t>
            </a:r>
            <a:r>
              <a:rPr lang="en-IN" dirty="0">
                <a:solidFill>
                  <a:srgbClr val="E1EFFF"/>
                </a:solidFill>
                <a:latin typeface="Consolas" panose="020B0609020204030204" pitchFamily="49" charset="0"/>
                <a:cs typeface="Consolas" panose="020B0609020204030204" pitchFamily="49" charset="0"/>
              </a:rPr>
              <a:t>)</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i="1" dirty="0">
                <a:solidFill>
                  <a:srgbClr val="FFFFFF"/>
                </a:solidFill>
                <a:latin typeface="Consolas" panose="020B0609020204030204" pitchFamily="49" charset="0"/>
                <a:cs typeface="Consolas" panose="020B0609020204030204" pitchFamily="49" charset="0"/>
              </a:rPr>
              <a:t>    </a:t>
            </a:r>
            <a:r>
              <a:rPr lang="en-IN" i="1" dirty="0" err="1">
                <a:solidFill>
                  <a:srgbClr val="FFFFFF"/>
                </a:solidFill>
                <a:latin typeface="Consolas" panose="020B0609020204030204" pitchFamily="49" charset="0"/>
                <a:cs typeface="Consolas" panose="020B0609020204030204" pitchFamily="49" charset="0"/>
              </a:rPr>
              <a:t>console</a:t>
            </a:r>
            <a:r>
              <a:rPr lang="en-IN" i="1" dirty="0" err="1">
                <a:solidFill>
                  <a:srgbClr val="E1EFFF"/>
                </a:solidFill>
                <a:latin typeface="Consolas" panose="020B0609020204030204" pitchFamily="49" charset="0"/>
                <a:cs typeface="Consolas" panose="020B0609020204030204" pitchFamily="49" charset="0"/>
              </a:rPr>
              <a:t>.</a:t>
            </a:r>
            <a:r>
              <a:rPr lang="en-IN" i="1" dirty="0" err="1">
                <a:solidFill>
                  <a:srgbClr val="FFC600"/>
                </a:solidFill>
                <a:latin typeface="Consolas" panose="020B0609020204030204" pitchFamily="49" charset="0"/>
                <a:cs typeface="Consolas" panose="020B0609020204030204" pitchFamily="49" charset="0"/>
              </a:rPr>
              <a:t>log</a:t>
            </a:r>
            <a:r>
              <a:rPr lang="en-IN" dirty="0">
                <a:solidFill>
                  <a:srgbClr val="E1EFFF"/>
                </a:solidFill>
                <a:latin typeface="Consolas" panose="020B0609020204030204" pitchFamily="49" charset="0"/>
                <a:cs typeface="Consolas" panose="020B0609020204030204" pitchFamily="49" charset="0"/>
              </a:rPr>
              <a:t>(</a:t>
            </a:r>
            <a:r>
              <a:rPr lang="en-IN" dirty="0">
                <a:solidFill>
                  <a:srgbClr val="92FC79"/>
                </a:solidFill>
                <a:latin typeface="Consolas" panose="020B0609020204030204" pitchFamily="49" charset="0"/>
                <a:cs typeface="Consolas" panose="020B0609020204030204" pitchFamily="49" charset="0"/>
              </a:rPr>
              <a:t>"</a:t>
            </a:r>
            <a:r>
              <a:rPr lang="en-IN" dirty="0">
                <a:solidFill>
                  <a:srgbClr val="FFC600"/>
                </a:solidFill>
                <a:latin typeface="Consolas" panose="020B0609020204030204" pitchFamily="49" charset="0"/>
                <a:cs typeface="Consolas" panose="020B0609020204030204" pitchFamily="49" charset="0"/>
              </a:rPr>
              <a:t>It is warm</a:t>
            </a:r>
            <a:r>
              <a:rPr lang="en-IN" dirty="0">
                <a:solidFill>
                  <a:srgbClr val="92FC79"/>
                </a:solidFill>
                <a:latin typeface="Consolas" panose="020B0609020204030204" pitchFamily="49" charset="0"/>
                <a:cs typeface="Consolas" panose="020B0609020204030204" pitchFamily="49" charset="0"/>
              </a:rPr>
              <a:t>"</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ED14D46A-34E9-2F6F-D198-0F13BE0A7207}"/>
              </a:ext>
            </a:extLst>
          </p:cNvPr>
          <p:cNvSpPr/>
          <p:nvPr/>
        </p:nvSpPr>
        <p:spPr>
          <a:xfrm>
            <a:off x="3035300" y="3490836"/>
            <a:ext cx="3175000" cy="738664"/>
          </a:xfrm>
          <a:prstGeom prst="rect">
            <a:avLst/>
          </a:prstGeom>
          <a:solidFill>
            <a:schemeClr val="accent2"/>
          </a:solidFill>
          <a:ln>
            <a:solidFill>
              <a:srgbClr val="FF0000"/>
            </a:solidFill>
          </a:ln>
        </p:spPr>
        <p:txBody>
          <a:bodyPr wrap="square">
            <a:spAutoFit/>
          </a:bodyPr>
          <a:lstStyle/>
          <a:p>
            <a:r>
              <a:rPr lang="en-IN" b="1" i="1" dirty="0">
                <a:solidFill>
                  <a:srgbClr val="FF9D00"/>
                </a:solidFill>
                <a:latin typeface="Consolas" panose="020B0609020204030204" pitchFamily="49" charset="0"/>
                <a:cs typeface="Consolas" panose="020B0609020204030204" pitchFamily="49" charset="0"/>
              </a:rPr>
              <a:t>IF</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(temperature</a:t>
            </a:r>
            <a:r>
              <a:rPr lang="en-IN" dirty="0">
                <a:solidFill>
                  <a:srgbClr val="FFFFFF"/>
                </a:solidFill>
                <a:latin typeface="Consolas" panose="020B0609020204030204" pitchFamily="49" charset="0"/>
                <a:cs typeface="Consolas" panose="020B0609020204030204" pitchFamily="49" charset="0"/>
              </a:rPr>
              <a:t> </a:t>
            </a:r>
            <a:r>
              <a:rPr lang="en-IN" i="1" dirty="0">
                <a:solidFill>
                  <a:srgbClr val="FF9D00"/>
                </a:solidFill>
                <a:latin typeface="Consolas" panose="020B0609020204030204" pitchFamily="49" charset="0"/>
                <a:cs typeface="Consolas" panose="020B0609020204030204" pitchFamily="49" charset="0"/>
              </a:rPr>
              <a:t>&gt;</a:t>
            </a:r>
            <a:r>
              <a:rPr lang="en-IN" dirty="0">
                <a:solidFill>
                  <a:srgbClr val="FFFFFF"/>
                </a:solidFill>
                <a:latin typeface="Consolas" panose="020B0609020204030204" pitchFamily="49" charset="0"/>
                <a:cs typeface="Consolas" panose="020B0609020204030204" pitchFamily="49" charset="0"/>
              </a:rPr>
              <a:t> </a:t>
            </a:r>
            <a:r>
              <a:rPr lang="en-IN" dirty="0">
                <a:solidFill>
                  <a:srgbClr val="FF628C"/>
                </a:solidFill>
                <a:latin typeface="Consolas" panose="020B0609020204030204" pitchFamily="49" charset="0"/>
                <a:cs typeface="Consolas" panose="020B0609020204030204" pitchFamily="49" charset="0"/>
              </a:rPr>
              <a:t>15</a:t>
            </a:r>
            <a:r>
              <a:rPr lang="en-IN" dirty="0">
                <a:solidFill>
                  <a:srgbClr val="E1EFFF"/>
                </a:solidFill>
                <a:latin typeface="Consolas" panose="020B0609020204030204" pitchFamily="49" charset="0"/>
                <a:cs typeface="Consolas" panose="020B0609020204030204" pitchFamily="49" charset="0"/>
              </a:rPr>
              <a:t>)</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i="1" dirty="0">
                <a:solidFill>
                  <a:srgbClr val="FFFFFF"/>
                </a:solidFill>
                <a:latin typeface="Consolas" panose="020B0609020204030204" pitchFamily="49" charset="0"/>
                <a:cs typeface="Consolas" panose="020B0609020204030204" pitchFamily="49" charset="0"/>
              </a:rPr>
              <a:t>    </a:t>
            </a:r>
            <a:r>
              <a:rPr lang="en-IN" i="1" dirty="0" err="1">
                <a:solidFill>
                  <a:srgbClr val="FFFFFF"/>
                </a:solidFill>
                <a:latin typeface="Consolas" panose="020B0609020204030204" pitchFamily="49" charset="0"/>
                <a:cs typeface="Consolas" panose="020B0609020204030204" pitchFamily="49" charset="0"/>
              </a:rPr>
              <a:t>console</a:t>
            </a:r>
            <a:r>
              <a:rPr lang="en-IN" i="1" dirty="0" err="1">
                <a:solidFill>
                  <a:srgbClr val="E1EFFF"/>
                </a:solidFill>
                <a:latin typeface="Consolas" panose="020B0609020204030204" pitchFamily="49" charset="0"/>
                <a:cs typeface="Consolas" panose="020B0609020204030204" pitchFamily="49" charset="0"/>
              </a:rPr>
              <a:t>.</a:t>
            </a:r>
            <a:r>
              <a:rPr lang="en-IN" i="1" dirty="0" err="1">
                <a:solidFill>
                  <a:srgbClr val="FFC600"/>
                </a:solidFill>
                <a:latin typeface="Consolas" panose="020B0609020204030204" pitchFamily="49" charset="0"/>
                <a:cs typeface="Consolas" panose="020B0609020204030204" pitchFamily="49" charset="0"/>
              </a:rPr>
              <a:t>log</a:t>
            </a:r>
            <a:r>
              <a:rPr lang="en-IN" dirty="0">
                <a:solidFill>
                  <a:srgbClr val="E1EFFF"/>
                </a:solidFill>
                <a:latin typeface="Consolas" panose="020B0609020204030204" pitchFamily="49" charset="0"/>
                <a:cs typeface="Consolas" panose="020B0609020204030204" pitchFamily="49" charset="0"/>
              </a:rPr>
              <a:t>(</a:t>
            </a:r>
            <a:r>
              <a:rPr lang="en-IN" dirty="0">
                <a:solidFill>
                  <a:srgbClr val="92FC79"/>
                </a:solidFill>
                <a:latin typeface="Consolas" panose="020B0609020204030204" pitchFamily="49" charset="0"/>
                <a:cs typeface="Consolas" panose="020B0609020204030204" pitchFamily="49" charset="0"/>
              </a:rPr>
              <a:t>"</a:t>
            </a:r>
            <a:r>
              <a:rPr lang="en-IN" dirty="0">
                <a:solidFill>
                  <a:srgbClr val="FFC600"/>
                </a:solidFill>
                <a:latin typeface="Consolas" panose="020B0609020204030204" pitchFamily="49" charset="0"/>
                <a:cs typeface="Consolas" panose="020B0609020204030204" pitchFamily="49" charset="0"/>
              </a:rPr>
              <a:t>It is warm</a:t>
            </a:r>
            <a:r>
              <a:rPr lang="en-IN" dirty="0">
                <a:solidFill>
                  <a:srgbClr val="92FC79"/>
                </a:solidFill>
                <a:latin typeface="Consolas" panose="020B0609020204030204" pitchFamily="49" charset="0"/>
                <a:cs typeface="Consolas" panose="020B0609020204030204" pitchFamily="49" charset="0"/>
              </a:rPr>
              <a:t>"</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p:txBody>
      </p:sp>
      <p:pic>
        <p:nvPicPr>
          <p:cNvPr id="3" name="Graphic 2" descr="Badge Cross with solid fill">
            <a:extLst>
              <a:ext uri="{FF2B5EF4-FFF2-40B4-BE49-F238E27FC236}">
                <a16:creationId xmlns:a16="http://schemas.microsoft.com/office/drawing/2014/main" id="{39F67034-19A4-7132-4F4C-4686687FD5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2149" y="2445446"/>
            <a:ext cx="571979" cy="571979"/>
          </a:xfrm>
          <a:prstGeom prst="rect">
            <a:avLst/>
          </a:prstGeom>
        </p:spPr>
      </p:pic>
      <p:pic>
        <p:nvPicPr>
          <p:cNvPr id="7" name="Graphic 6" descr="Badge Tick1 with solid fill">
            <a:extLst>
              <a:ext uri="{FF2B5EF4-FFF2-40B4-BE49-F238E27FC236}">
                <a16:creationId xmlns:a16="http://schemas.microsoft.com/office/drawing/2014/main" id="{42F9BEA6-FF7F-9D3D-CB34-A820B46DE0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2150" y="1333739"/>
            <a:ext cx="571979" cy="571979"/>
          </a:xfrm>
          <a:prstGeom prst="rect">
            <a:avLst/>
          </a:prstGeom>
        </p:spPr>
      </p:pic>
      <p:pic>
        <p:nvPicPr>
          <p:cNvPr id="11" name="Graphic 10" descr="Badge Cross with solid fill">
            <a:extLst>
              <a:ext uri="{FF2B5EF4-FFF2-40B4-BE49-F238E27FC236}">
                <a16:creationId xmlns:a16="http://schemas.microsoft.com/office/drawing/2014/main" id="{B13CFBE7-916E-C2E7-00B4-95207CEDB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2149" y="3574178"/>
            <a:ext cx="571979" cy="571979"/>
          </a:xfrm>
          <a:prstGeom prst="rect">
            <a:avLst/>
          </a:prstGeom>
        </p:spPr>
      </p:pic>
    </p:spTree>
    <p:custDataLst>
      <p:tags r:id="rId1"/>
    </p:custDataLst>
    <p:extLst>
      <p:ext uri="{BB962C8B-B14F-4D97-AF65-F5344CB8AC3E}">
        <p14:creationId xmlns:p14="http://schemas.microsoft.com/office/powerpoint/2010/main" val="385625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CASE SENSITIVITY</a:t>
            </a:r>
          </a:p>
        </p:txBody>
      </p:sp>
      <p:sp>
        <p:nvSpPr>
          <p:cNvPr id="10" name="Rectangle 9">
            <a:extLst>
              <a:ext uri="{FF2B5EF4-FFF2-40B4-BE49-F238E27FC236}">
                <a16:creationId xmlns:a16="http://schemas.microsoft.com/office/drawing/2014/main" id="{ED14D46A-34E9-2F6F-D198-0F13BE0A7207}"/>
              </a:ext>
            </a:extLst>
          </p:cNvPr>
          <p:cNvSpPr/>
          <p:nvPr/>
        </p:nvSpPr>
        <p:spPr>
          <a:xfrm>
            <a:off x="1085850" y="2202418"/>
            <a:ext cx="3175000" cy="738664"/>
          </a:xfrm>
          <a:prstGeom prst="rect">
            <a:avLst/>
          </a:prstGeom>
          <a:solidFill>
            <a:schemeClr val="accent2"/>
          </a:solidFill>
          <a:ln>
            <a:solidFill>
              <a:srgbClr val="FF0000"/>
            </a:solidFill>
          </a:ln>
        </p:spPr>
        <p:txBody>
          <a:bodyPr wrap="square">
            <a:spAutoFit/>
          </a:bodyPr>
          <a:lstStyle/>
          <a:p>
            <a:r>
              <a:rPr lang="en-IN" b="1" i="1" dirty="0">
                <a:solidFill>
                  <a:srgbClr val="FF9D00"/>
                </a:solidFill>
                <a:latin typeface="Consolas" panose="020B0609020204030204" pitchFamily="49" charset="0"/>
                <a:cs typeface="Consolas" panose="020B0609020204030204" pitchFamily="49" charset="0"/>
              </a:rPr>
              <a:t>IF</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(temperature</a:t>
            </a:r>
            <a:r>
              <a:rPr lang="en-IN" dirty="0">
                <a:solidFill>
                  <a:srgbClr val="FFFFFF"/>
                </a:solidFill>
                <a:latin typeface="Consolas" panose="020B0609020204030204" pitchFamily="49" charset="0"/>
                <a:cs typeface="Consolas" panose="020B0609020204030204" pitchFamily="49" charset="0"/>
              </a:rPr>
              <a:t> </a:t>
            </a:r>
            <a:r>
              <a:rPr lang="en-IN" i="1" dirty="0">
                <a:solidFill>
                  <a:srgbClr val="FF9D00"/>
                </a:solidFill>
                <a:latin typeface="Consolas" panose="020B0609020204030204" pitchFamily="49" charset="0"/>
                <a:cs typeface="Consolas" panose="020B0609020204030204" pitchFamily="49" charset="0"/>
              </a:rPr>
              <a:t>&gt;</a:t>
            </a:r>
            <a:r>
              <a:rPr lang="en-IN" dirty="0">
                <a:solidFill>
                  <a:srgbClr val="FFFFFF"/>
                </a:solidFill>
                <a:latin typeface="Consolas" panose="020B0609020204030204" pitchFamily="49" charset="0"/>
                <a:cs typeface="Consolas" panose="020B0609020204030204" pitchFamily="49" charset="0"/>
              </a:rPr>
              <a:t> </a:t>
            </a:r>
            <a:r>
              <a:rPr lang="en-IN" dirty="0">
                <a:solidFill>
                  <a:srgbClr val="FF628C"/>
                </a:solidFill>
                <a:latin typeface="Consolas" panose="020B0609020204030204" pitchFamily="49" charset="0"/>
                <a:cs typeface="Consolas" panose="020B0609020204030204" pitchFamily="49" charset="0"/>
              </a:rPr>
              <a:t>15</a:t>
            </a:r>
            <a:r>
              <a:rPr lang="en-IN" dirty="0">
                <a:solidFill>
                  <a:srgbClr val="E1EFFF"/>
                </a:solidFill>
                <a:latin typeface="Consolas" panose="020B0609020204030204" pitchFamily="49" charset="0"/>
                <a:cs typeface="Consolas" panose="020B0609020204030204" pitchFamily="49" charset="0"/>
              </a:rPr>
              <a:t>)</a:t>
            </a:r>
            <a:r>
              <a:rPr lang="en-IN" dirty="0">
                <a:solidFill>
                  <a:srgbClr val="FFFFFF"/>
                </a:solidFill>
                <a:latin typeface="Consolas" panose="020B0609020204030204" pitchFamily="49" charset="0"/>
                <a:cs typeface="Consolas" panose="020B0609020204030204" pitchFamily="49" charset="0"/>
              </a:rPr>
              <a:t> </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i="1" dirty="0">
                <a:solidFill>
                  <a:srgbClr val="FFFFFF"/>
                </a:solidFill>
                <a:latin typeface="Consolas" panose="020B0609020204030204" pitchFamily="49" charset="0"/>
                <a:cs typeface="Consolas" panose="020B0609020204030204" pitchFamily="49" charset="0"/>
              </a:rPr>
              <a:t>    </a:t>
            </a:r>
            <a:r>
              <a:rPr lang="en-IN" i="1" dirty="0" err="1">
                <a:solidFill>
                  <a:srgbClr val="FFFFFF"/>
                </a:solidFill>
                <a:latin typeface="Consolas" panose="020B0609020204030204" pitchFamily="49" charset="0"/>
                <a:cs typeface="Consolas" panose="020B0609020204030204" pitchFamily="49" charset="0"/>
              </a:rPr>
              <a:t>console</a:t>
            </a:r>
            <a:r>
              <a:rPr lang="en-IN" i="1" dirty="0" err="1">
                <a:solidFill>
                  <a:srgbClr val="E1EFFF"/>
                </a:solidFill>
                <a:latin typeface="Consolas" panose="020B0609020204030204" pitchFamily="49" charset="0"/>
                <a:cs typeface="Consolas" panose="020B0609020204030204" pitchFamily="49" charset="0"/>
              </a:rPr>
              <a:t>.</a:t>
            </a:r>
            <a:r>
              <a:rPr lang="en-IN" i="1" dirty="0" err="1">
                <a:solidFill>
                  <a:srgbClr val="FFC600"/>
                </a:solidFill>
                <a:latin typeface="Consolas" panose="020B0609020204030204" pitchFamily="49" charset="0"/>
                <a:cs typeface="Consolas" panose="020B0609020204030204" pitchFamily="49" charset="0"/>
              </a:rPr>
              <a:t>log</a:t>
            </a:r>
            <a:r>
              <a:rPr lang="en-IN" dirty="0">
                <a:solidFill>
                  <a:srgbClr val="E1EFFF"/>
                </a:solidFill>
                <a:latin typeface="Consolas" panose="020B0609020204030204" pitchFamily="49" charset="0"/>
                <a:cs typeface="Consolas" panose="020B0609020204030204" pitchFamily="49" charset="0"/>
              </a:rPr>
              <a:t>(</a:t>
            </a:r>
            <a:r>
              <a:rPr lang="en-IN" dirty="0">
                <a:solidFill>
                  <a:srgbClr val="92FC79"/>
                </a:solidFill>
                <a:latin typeface="Consolas" panose="020B0609020204030204" pitchFamily="49" charset="0"/>
                <a:cs typeface="Consolas" panose="020B0609020204030204" pitchFamily="49" charset="0"/>
              </a:rPr>
              <a:t>"</a:t>
            </a:r>
            <a:r>
              <a:rPr lang="en-IN" dirty="0">
                <a:solidFill>
                  <a:srgbClr val="FFC600"/>
                </a:solidFill>
                <a:latin typeface="Consolas" panose="020B0609020204030204" pitchFamily="49" charset="0"/>
                <a:cs typeface="Consolas" panose="020B0609020204030204" pitchFamily="49" charset="0"/>
              </a:rPr>
              <a:t>It is warm</a:t>
            </a:r>
            <a:r>
              <a:rPr lang="en-IN" dirty="0">
                <a:solidFill>
                  <a:srgbClr val="92FC79"/>
                </a:solidFill>
                <a:latin typeface="Consolas" panose="020B0609020204030204" pitchFamily="49" charset="0"/>
                <a:cs typeface="Consolas" panose="020B0609020204030204" pitchFamily="49" charset="0"/>
              </a:rPr>
              <a:t>"</a:t>
            </a:r>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a:p>
            <a:r>
              <a:rPr lang="en-IN" dirty="0">
                <a:solidFill>
                  <a:srgbClr val="E1EFFF"/>
                </a:solidFill>
                <a:latin typeface="Consolas" panose="020B0609020204030204" pitchFamily="49" charset="0"/>
                <a:cs typeface="Consolas" panose="020B0609020204030204" pitchFamily="49" charset="0"/>
              </a:rPr>
              <a:t>}</a:t>
            </a:r>
            <a:endParaRPr lang="en-IN" dirty="0">
              <a:solidFill>
                <a:srgbClr val="FFFFFF"/>
              </a:solidFill>
              <a:latin typeface="Consolas" panose="020B0609020204030204" pitchFamily="49" charset="0"/>
              <a:cs typeface="Consolas" panose="020B0609020204030204" pitchFamily="49" charset="0"/>
            </a:endParaRPr>
          </a:p>
        </p:txBody>
      </p:sp>
      <p:pic>
        <p:nvPicPr>
          <p:cNvPr id="11" name="Graphic 10" descr="Badge Cross with solid fill">
            <a:extLst>
              <a:ext uri="{FF2B5EF4-FFF2-40B4-BE49-F238E27FC236}">
                <a16:creationId xmlns:a16="http://schemas.microsoft.com/office/drawing/2014/main" id="{B13CFBE7-916E-C2E7-00B4-95207CEDB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99" y="2285760"/>
            <a:ext cx="571979" cy="571979"/>
          </a:xfrm>
          <a:prstGeom prst="rect">
            <a:avLst/>
          </a:prstGeom>
        </p:spPr>
      </p:pic>
      <p:pic>
        <p:nvPicPr>
          <p:cNvPr id="2" name="Picture 1">
            <a:extLst>
              <a:ext uri="{FF2B5EF4-FFF2-40B4-BE49-F238E27FC236}">
                <a16:creationId xmlns:a16="http://schemas.microsoft.com/office/drawing/2014/main" id="{904FB973-3168-4458-9EC1-5EA0BFAC9978}"/>
              </a:ext>
            </a:extLst>
          </p:cNvPr>
          <p:cNvPicPr>
            <a:picLocks noChangeAspect="1"/>
          </p:cNvPicPr>
          <p:nvPr/>
        </p:nvPicPr>
        <p:blipFill rotWithShape="1">
          <a:blip r:embed="rId6"/>
          <a:srcRect t="-1" r="49453" b="4787"/>
          <a:stretch/>
        </p:blipFill>
        <p:spPr>
          <a:xfrm>
            <a:off x="5807409" y="2417861"/>
            <a:ext cx="2250741" cy="307777"/>
          </a:xfrm>
          <a:prstGeom prst="rect">
            <a:avLst/>
          </a:prstGeom>
        </p:spPr>
      </p:pic>
      <p:cxnSp>
        <p:nvCxnSpPr>
          <p:cNvPr id="8" name="Straight Arrow Connector 7">
            <a:extLst>
              <a:ext uri="{FF2B5EF4-FFF2-40B4-BE49-F238E27FC236}">
                <a16:creationId xmlns:a16="http://schemas.microsoft.com/office/drawing/2014/main" id="{F2CC2270-E1D1-A7A5-20F4-6BD644341315}"/>
              </a:ext>
            </a:extLst>
          </p:cNvPr>
          <p:cNvCxnSpPr>
            <a:cxnSpLocks/>
            <a:stCxn id="10" idx="3"/>
            <a:endCxn id="2" idx="1"/>
          </p:cNvCxnSpPr>
          <p:nvPr/>
        </p:nvCxnSpPr>
        <p:spPr>
          <a:xfrm>
            <a:off x="4260850" y="2571750"/>
            <a:ext cx="1546559" cy="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A28046-3D2F-BA0E-C37E-5956E9078541}"/>
              </a:ext>
            </a:extLst>
          </p:cNvPr>
          <p:cNvSpPr txBox="1"/>
          <p:nvPr/>
        </p:nvSpPr>
        <p:spPr>
          <a:xfrm>
            <a:off x="2830978" y="3790950"/>
            <a:ext cx="3482043" cy="307777"/>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Ignoring the right case will throw errors</a:t>
            </a:r>
          </a:p>
        </p:txBody>
      </p:sp>
      <p:sp>
        <p:nvSpPr>
          <p:cNvPr id="13" name="Oval Callout 12">
            <a:extLst>
              <a:ext uri="{FF2B5EF4-FFF2-40B4-BE49-F238E27FC236}">
                <a16:creationId xmlns:a16="http://schemas.microsoft.com/office/drawing/2014/main" id="{B5A2E23B-8165-8E16-7277-DFEBA6F4B0DA}"/>
              </a:ext>
            </a:extLst>
          </p:cNvPr>
          <p:cNvSpPr/>
          <p:nvPr/>
        </p:nvSpPr>
        <p:spPr>
          <a:xfrm>
            <a:off x="1230778" y="1044773"/>
            <a:ext cx="2522072" cy="949630"/>
          </a:xfrm>
          <a:prstGeom prst="wedgeEllipseCallout">
            <a:avLst>
              <a:gd name="adj1" fmla="val -46298"/>
              <a:gd name="adj2" fmla="val 77349"/>
            </a:avLst>
          </a:prstGeom>
          <a:solidFill>
            <a:schemeClr val="l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should be </a:t>
            </a:r>
            <a:r>
              <a:rPr lang="en-US" sz="1800" b="1" dirty="0">
                <a:solidFill>
                  <a:schemeClr val="tx1"/>
                </a:solidFill>
                <a:latin typeface="Consolas" panose="020B0609020204030204" pitchFamily="49" charset="0"/>
                <a:ea typeface="Open Sans" panose="020B0606030504020204" pitchFamily="34" charset="0"/>
                <a:cs typeface="Consolas" panose="020B0609020204030204" pitchFamily="49" charset="0"/>
              </a:rPr>
              <a:t>if</a:t>
            </a:r>
            <a:r>
              <a:rPr lang="en-US" sz="180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not </a:t>
            </a:r>
            <a:r>
              <a:rPr lang="en-US" sz="1800" b="1" dirty="0">
                <a:solidFill>
                  <a:schemeClr val="tx1"/>
                </a:solidFill>
                <a:latin typeface="Consolas" panose="020B0609020204030204" pitchFamily="49" charset="0"/>
                <a:ea typeface="Open Sans" panose="020B0606030504020204" pitchFamily="34" charset="0"/>
                <a:cs typeface="Consolas" panose="020B0609020204030204" pitchFamily="49" charset="0"/>
              </a:rPr>
              <a:t>IF</a:t>
            </a:r>
            <a:r>
              <a:rPr lang="en-US" sz="18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Tree>
    <p:custDataLst>
      <p:tags r:id="rId1"/>
    </p:custDataLst>
    <p:extLst>
      <p:ext uri="{BB962C8B-B14F-4D97-AF65-F5344CB8AC3E}">
        <p14:creationId xmlns:p14="http://schemas.microsoft.com/office/powerpoint/2010/main" val="4020564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6" name="TextBox 25">
            <a:extLst>
              <a:ext uri="{FF2B5EF4-FFF2-40B4-BE49-F238E27FC236}">
                <a16:creationId xmlns:a16="http://schemas.microsoft.com/office/drawing/2014/main" id="{CB65AA9D-D34B-DF18-823C-2D7047DA1B9C}"/>
              </a:ext>
            </a:extLst>
          </p:cNvPr>
          <p:cNvSpPr txBox="1"/>
          <p:nvPr/>
        </p:nvSpPr>
        <p:spPr>
          <a:xfrm>
            <a:off x="2999291" y="2041664"/>
            <a:ext cx="3145413" cy="707886"/>
          </a:xfrm>
          <a:prstGeom prst="rect">
            <a:avLst/>
          </a:prstGeom>
          <a:noFill/>
        </p:spPr>
        <p:txBody>
          <a:bodyPr wrap="none" rtlCol="0">
            <a:spAutoFit/>
          </a:bodyPr>
          <a:lstStyle/>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Statements</a:t>
            </a:r>
          </a:p>
        </p:txBody>
      </p:sp>
      <p:sp>
        <p:nvSpPr>
          <p:cNvPr id="7" name="TextBox 6">
            <a:extLst>
              <a:ext uri="{FF2B5EF4-FFF2-40B4-BE49-F238E27FC236}">
                <a16:creationId xmlns:a16="http://schemas.microsoft.com/office/drawing/2014/main" id="{C31F7011-704F-EDB5-3385-2AF7A5A61414}"/>
              </a:ext>
            </a:extLst>
          </p:cNvPr>
          <p:cNvSpPr txBox="1"/>
          <p:nvPr/>
        </p:nvSpPr>
        <p:spPr>
          <a:xfrm>
            <a:off x="338305" y="2692400"/>
            <a:ext cx="8467383"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It is important for the programming language to know where a statement </a:t>
            </a:r>
            <a:r>
              <a:rPr lang="en-US" b="1" dirty="0">
                <a:solidFill>
                  <a:srgbClr val="FF8589"/>
                </a:solidFill>
                <a:latin typeface="Open Sans" panose="020B0606030504020204" pitchFamily="34" charset="0"/>
                <a:ea typeface="Open Sans" panose="020B0606030504020204" pitchFamily="34" charset="0"/>
                <a:cs typeface="Open Sans" panose="020B0606030504020204" pitchFamily="34" charset="0"/>
              </a:rPr>
              <a:t>begins</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and where it </a:t>
            </a:r>
            <a:r>
              <a:rPr lang="en-US" b="1" dirty="0">
                <a:solidFill>
                  <a:srgbClr val="55BE99"/>
                </a:solidFill>
                <a:latin typeface="Open Sans" panose="020B0606030504020204" pitchFamily="34" charset="0"/>
                <a:ea typeface="Open Sans" panose="020B0606030504020204" pitchFamily="34" charset="0"/>
                <a:cs typeface="Open Sans" panose="020B0606030504020204" pitchFamily="34" charset="0"/>
              </a:rPr>
              <a:t>ends</a:t>
            </a:r>
          </a:p>
        </p:txBody>
      </p:sp>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a:t>
            </a:r>
          </a:p>
        </p:txBody>
      </p:sp>
    </p:spTree>
    <p:custDataLst>
      <p:tags r:id="rId1"/>
    </p:custDataLst>
    <p:extLst>
      <p:ext uri="{BB962C8B-B14F-4D97-AF65-F5344CB8AC3E}">
        <p14:creationId xmlns:p14="http://schemas.microsoft.com/office/powerpoint/2010/main" val="3040576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BLOCK</a:t>
            </a:r>
          </a:p>
        </p:txBody>
      </p:sp>
      <p:sp>
        <p:nvSpPr>
          <p:cNvPr id="3" name="Rectangle 2">
            <a:extLst>
              <a:ext uri="{FF2B5EF4-FFF2-40B4-BE49-F238E27FC236}">
                <a16:creationId xmlns:a16="http://schemas.microsoft.com/office/drawing/2014/main" id="{98D34D01-CE49-010F-69EC-54A02852149B}"/>
              </a:ext>
            </a:extLst>
          </p:cNvPr>
          <p:cNvSpPr/>
          <p:nvPr/>
        </p:nvSpPr>
        <p:spPr>
          <a:xfrm>
            <a:off x="2667000" y="1679198"/>
            <a:ext cx="3810000" cy="1785104"/>
          </a:xfrm>
          <a:prstGeom prst="rect">
            <a:avLst/>
          </a:prstGeom>
          <a:solidFill>
            <a:schemeClr val="bg1"/>
          </a:solidFill>
        </p:spPr>
        <p:txBody>
          <a:bodyPr wrap="square">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endParaRPr lang="en-IN" sz="1100" dirty="0">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solidFill>
                  <a:srgbClr val="666666"/>
                </a:solidFill>
                <a:latin typeface="Courier" pitchFamily="2" charset="0"/>
              </a:rPr>
              <a:t>}</a:t>
            </a:r>
            <a:endParaRPr lang="en-IN" sz="1100" dirty="0">
              <a:solidFill>
                <a:srgbClr val="666666"/>
              </a:solidFill>
              <a:effectLst/>
              <a:latin typeface="Courier" pitchFamily="2" charset="0"/>
            </a:endParaRPr>
          </a:p>
        </p:txBody>
      </p:sp>
      <p:sp>
        <p:nvSpPr>
          <p:cNvPr id="4" name="TextBox 3">
            <a:extLst>
              <a:ext uri="{FF2B5EF4-FFF2-40B4-BE49-F238E27FC236}">
                <a16:creationId xmlns:a16="http://schemas.microsoft.com/office/drawing/2014/main" id="{B153859C-E3D0-B207-B859-0EFA7EAC4DE0}"/>
              </a:ext>
            </a:extLst>
          </p:cNvPr>
          <p:cNvSpPr txBox="1"/>
          <p:nvPr/>
        </p:nvSpPr>
        <p:spPr>
          <a:xfrm>
            <a:off x="1745745" y="4137176"/>
            <a:ext cx="5652509" cy="307777"/>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Curly braces are often used to define start and end of statements</a:t>
            </a:r>
          </a:p>
        </p:txBody>
      </p:sp>
      <p:sp>
        <p:nvSpPr>
          <p:cNvPr id="13" name="Rectangle 12">
            <a:extLst>
              <a:ext uri="{FF2B5EF4-FFF2-40B4-BE49-F238E27FC236}">
                <a16:creationId xmlns:a16="http://schemas.microsoft.com/office/drawing/2014/main" id="{BA3689C7-9613-B939-9DD7-DD4BDF02A678}"/>
              </a:ext>
            </a:extLst>
          </p:cNvPr>
          <p:cNvSpPr/>
          <p:nvPr/>
        </p:nvSpPr>
        <p:spPr>
          <a:xfrm>
            <a:off x="3663950" y="1733550"/>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51F621FE-A742-8E67-968A-839DFE247AE0}"/>
              </a:ext>
            </a:extLst>
          </p:cNvPr>
          <p:cNvSpPr/>
          <p:nvPr/>
        </p:nvSpPr>
        <p:spPr>
          <a:xfrm>
            <a:off x="6191250" y="1905000"/>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2FA308BF-B6F4-6F19-E0FC-03D97197703C}"/>
              </a:ext>
            </a:extLst>
          </p:cNvPr>
          <p:cNvSpPr/>
          <p:nvPr/>
        </p:nvSpPr>
        <p:spPr>
          <a:xfrm>
            <a:off x="4921250" y="2240805"/>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377F21C-BEC6-C5F6-EB3B-7D6B52B81E8E}"/>
              </a:ext>
            </a:extLst>
          </p:cNvPr>
          <p:cNvSpPr/>
          <p:nvPr/>
        </p:nvSpPr>
        <p:spPr>
          <a:xfrm>
            <a:off x="3067050" y="2571524"/>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69660242-8750-C2FA-0A0D-1EC38481D5EB}"/>
              </a:ext>
            </a:extLst>
          </p:cNvPr>
          <p:cNvSpPr/>
          <p:nvPr/>
        </p:nvSpPr>
        <p:spPr>
          <a:xfrm>
            <a:off x="3663950" y="2571524"/>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E198DEC0-43E9-50DC-A0E9-76DFDF11C31E}"/>
              </a:ext>
            </a:extLst>
          </p:cNvPr>
          <p:cNvSpPr/>
          <p:nvPr/>
        </p:nvSpPr>
        <p:spPr>
          <a:xfrm>
            <a:off x="3067050" y="2909737"/>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598382B3-9774-CE2C-5811-DAFA9A495A02}"/>
              </a:ext>
            </a:extLst>
          </p:cNvPr>
          <p:cNvSpPr/>
          <p:nvPr/>
        </p:nvSpPr>
        <p:spPr>
          <a:xfrm>
            <a:off x="2901950" y="3082850"/>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F73C0588-F794-75A0-7588-AD7306D9AD62}"/>
              </a:ext>
            </a:extLst>
          </p:cNvPr>
          <p:cNvSpPr/>
          <p:nvPr/>
        </p:nvSpPr>
        <p:spPr>
          <a:xfrm>
            <a:off x="2736850" y="3255963"/>
            <a:ext cx="120650" cy="165100"/>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6088920E-BC4E-5222-7F27-E16ED9648916}"/>
              </a:ext>
            </a:extLst>
          </p:cNvPr>
          <p:cNvSpPr txBox="1"/>
          <p:nvPr/>
        </p:nvSpPr>
        <p:spPr>
          <a:xfrm>
            <a:off x="2667000" y="1479676"/>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Tree>
    <p:custDataLst>
      <p:tags r:id="rId1"/>
    </p:custDataLst>
    <p:extLst>
      <p:ext uri="{BB962C8B-B14F-4D97-AF65-F5344CB8AC3E}">
        <p14:creationId xmlns:p14="http://schemas.microsoft.com/office/powerpoint/2010/main" val="4082450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BLOCK</a:t>
            </a:r>
          </a:p>
        </p:txBody>
      </p:sp>
      <p:sp>
        <p:nvSpPr>
          <p:cNvPr id="3" name="Rectangle 2">
            <a:extLst>
              <a:ext uri="{FF2B5EF4-FFF2-40B4-BE49-F238E27FC236}">
                <a16:creationId xmlns:a16="http://schemas.microsoft.com/office/drawing/2014/main" id="{98D34D01-CE49-010F-69EC-54A02852149B}"/>
              </a:ext>
            </a:extLst>
          </p:cNvPr>
          <p:cNvSpPr/>
          <p:nvPr/>
        </p:nvSpPr>
        <p:spPr>
          <a:xfrm>
            <a:off x="2667000" y="1679198"/>
            <a:ext cx="3810000" cy="1785104"/>
          </a:xfrm>
          <a:prstGeom prst="rect">
            <a:avLst/>
          </a:prstGeom>
          <a:solidFill>
            <a:schemeClr val="bg1"/>
          </a:solidFill>
        </p:spPr>
        <p:txBody>
          <a:bodyPr wrap="square">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endParaRPr lang="en-IN" sz="1100" dirty="0">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solidFill>
                  <a:srgbClr val="666666"/>
                </a:solidFill>
                <a:latin typeface="Courier" pitchFamily="2" charset="0"/>
              </a:rPr>
              <a:t>}</a:t>
            </a:r>
            <a:endParaRPr lang="en-IN" sz="1100" dirty="0">
              <a:solidFill>
                <a:srgbClr val="666666"/>
              </a:solidFill>
              <a:effectLst/>
              <a:latin typeface="Courier" pitchFamily="2" charset="0"/>
            </a:endParaRPr>
          </a:p>
        </p:txBody>
      </p:sp>
      <p:sp>
        <p:nvSpPr>
          <p:cNvPr id="4" name="TextBox 3">
            <a:extLst>
              <a:ext uri="{FF2B5EF4-FFF2-40B4-BE49-F238E27FC236}">
                <a16:creationId xmlns:a16="http://schemas.microsoft.com/office/drawing/2014/main" id="{B153859C-E3D0-B207-B859-0EFA7EAC4DE0}"/>
              </a:ext>
            </a:extLst>
          </p:cNvPr>
          <p:cNvSpPr txBox="1"/>
          <p:nvPr/>
        </p:nvSpPr>
        <p:spPr>
          <a:xfrm>
            <a:off x="1829101" y="4115822"/>
            <a:ext cx="5485797" cy="307777"/>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 pair of opening &amp; closing curly braces defines a block of code </a:t>
            </a:r>
          </a:p>
        </p:txBody>
      </p:sp>
      <p:sp>
        <p:nvSpPr>
          <p:cNvPr id="5" name="Rectangle 4">
            <a:extLst>
              <a:ext uri="{FF2B5EF4-FFF2-40B4-BE49-F238E27FC236}">
                <a16:creationId xmlns:a16="http://schemas.microsoft.com/office/drawing/2014/main" id="{CBE21B6B-4B95-3B25-3B23-769DC84D4C13}"/>
              </a:ext>
            </a:extLst>
          </p:cNvPr>
          <p:cNvSpPr/>
          <p:nvPr/>
        </p:nvSpPr>
        <p:spPr>
          <a:xfrm>
            <a:off x="2882900" y="1895475"/>
            <a:ext cx="4198508" cy="1352550"/>
          </a:xfrm>
          <a:prstGeom prst="rect">
            <a:avLst/>
          </a:prstGeom>
          <a:solidFill>
            <a:schemeClr val="accent1">
              <a:lumMod val="75000"/>
              <a:alpha val="19124"/>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0" name="Rectangle 9">
            <a:extLst>
              <a:ext uri="{FF2B5EF4-FFF2-40B4-BE49-F238E27FC236}">
                <a16:creationId xmlns:a16="http://schemas.microsoft.com/office/drawing/2014/main" id="{CADD6C62-2669-DEAF-3647-81B35E8C222C}"/>
              </a:ext>
            </a:extLst>
          </p:cNvPr>
          <p:cNvSpPr/>
          <p:nvPr/>
        </p:nvSpPr>
        <p:spPr>
          <a:xfrm>
            <a:off x="3063875" y="2080568"/>
            <a:ext cx="4733925" cy="999182"/>
          </a:xfrm>
          <a:prstGeom prst="rect">
            <a:avLst/>
          </a:prstGeom>
          <a:solidFill>
            <a:schemeClr val="accent5">
              <a:alpha val="19124"/>
            </a:schemeClr>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1" name="Rectangle 10">
            <a:extLst>
              <a:ext uri="{FF2B5EF4-FFF2-40B4-BE49-F238E27FC236}">
                <a16:creationId xmlns:a16="http://schemas.microsoft.com/office/drawing/2014/main" id="{DCD50F49-AE55-CEF5-DDB6-3F6167274570}"/>
              </a:ext>
            </a:extLst>
          </p:cNvPr>
          <p:cNvSpPr/>
          <p:nvPr/>
        </p:nvSpPr>
        <p:spPr>
          <a:xfrm>
            <a:off x="3244851" y="2393951"/>
            <a:ext cx="5480050" cy="177800"/>
          </a:xfrm>
          <a:prstGeom prst="rect">
            <a:avLst/>
          </a:prstGeom>
          <a:solidFill>
            <a:srgbClr val="B7E551">
              <a:alpha val="26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2" name="Rectangle 11">
            <a:extLst>
              <a:ext uri="{FF2B5EF4-FFF2-40B4-BE49-F238E27FC236}">
                <a16:creationId xmlns:a16="http://schemas.microsoft.com/office/drawing/2014/main" id="{68C706BE-594F-5885-1BF7-BCA3CB2AF315}"/>
              </a:ext>
            </a:extLst>
          </p:cNvPr>
          <p:cNvSpPr/>
          <p:nvPr/>
        </p:nvSpPr>
        <p:spPr>
          <a:xfrm>
            <a:off x="3244850" y="2732088"/>
            <a:ext cx="5480050" cy="177800"/>
          </a:xfrm>
          <a:prstGeom prst="rect">
            <a:avLst/>
          </a:prstGeom>
          <a:solidFill>
            <a:srgbClr val="B7E551">
              <a:alpha val="26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4" name="TextBox 13">
            <a:extLst>
              <a:ext uri="{FF2B5EF4-FFF2-40B4-BE49-F238E27FC236}">
                <a16:creationId xmlns:a16="http://schemas.microsoft.com/office/drawing/2014/main" id="{9E311A9F-49F5-5F71-447D-1D81C8FF9850}"/>
              </a:ext>
            </a:extLst>
          </p:cNvPr>
          <p:cNvSpPr txBox="1"/>
          <p:nvPr/>
        </p:nvSpPr>
        <p:spPr>
          <a:xfrm>
            <a:off x="8290104" y="2209285"/>
            <a:ext cx="441146" cy="184666"/>
          </a:xfrm>
          <a:prstGeom prst="rect">
            <a:avLst/>
          </a:prstGeom>
          <a:solidFill>
            <a:srgbClr val="00B050"/>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BLOCK</a:t>
            </a:r>
          </a:p>
        </p:txBody>
      </p:sp>
      <p:sp>
        <p:nvSpPr>
          <p:cNvPr id="15" name="TextBox 14">
            <a:extLst>
              <a:ext uri="{FF2B5EF4-FFF2-40B4-BE49-F238E27FC236}">
                <a16:creationId xmlns:a16="http://schemas.microsoft.com/office/drawing/2014/main" id="{CB596C9F-DECE-6162-F257-82918B7861C7}"/>
              </a:ext>
            </a:extLst>
          </p:cNvPr>
          <p:cNvSpPr txBox="1"/>
          <p:nvPr/>
        </p:nvSpPr>
        <p:spPr>
          <a:xfrm>
            <a:off x="8283754" y="2909888"/>
            <a:ext cx="441146" cy="184666"/>
          </a:xfrm>
          <a:prstGeom prst="rect">
            <a:avLst/>
          </a:prstGeom>
          <a:solidFill>
            <a:srgbClr val="00B050"/>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BLOCK</a:t>
            </a:r>
          </a:p>
        </p:txBody>
      </p:sp>
      <p:sp>
        <p:nvSpPr>
          <p:cNvPr id="16" name="TextBox 15">
            <a:extLst>
              <a:ext uri="{FF2B5EF4-FFF2-40B4-BE49-F238E27FC236}">
                <a16:creationId xmlns:a16="http://schemas.microsoft.com/office/drawing/2014/main" id="{3B91F8B6-5099-6DF6-636D-81174B08F1CB}"/>
              </a:ext>
            </a:extLst>
          </p:cNvPr>
          <p:cNvSpPr txBox="1"/>
          <p:nvPr/>
        </p:nvSpPr>
        <p:spPr>
          <a:xfrm>
            <a:off x="7363243" y="1895475"/>
            <a:ext cx="441146" cy="184666"/>
          </a:xfrm>
          <a:prstGeom prst="rect">
            <a:avLst/>
          </a:prstGeom>
          <a:solidFill>
            <a:schemeClr val="accent5"/>
          </a:solidFill>
        </p:spPr>
        <p:txBody>
          <a:bodyPr wrap="none" rtlCol="0">
            <a:spAutoFit/>
          </a:bodyPr>
          <a:lstStyle/>
          <a:p>
            <a:r>
              <a:rPr lang="en-US" sz="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BLOCK</a:t>
            </a:r>
          </a:p>
        </p:txBody>
      </p:sp>
      <p:sp>
        <p:nvSpPr>
          <p:cNvPr id="17" name="TextBox 16">
            <a:extLst>
              <a:ext uri="{FF2B5EF4-FFF2-40B4-BE49-F238E27FC236}">
                <a16:creationId xmlns:a16="http://schemas.microsoft.com/office/drawing/2014/main" id="{1B39F6CC-DCDF-C730-677B-6B4337A409F5}"/>
              </a:ext>
            </a:extLst>
          </p:cNvPr>
          <p:cNvSpPr txBox="1"/>
          <p:nvPr/>
        </p:nvSpPr>
        <p:spPr>
          <a:xfrm>
            <a:off x="6640262" y="1710735"/>
            <a:ext cx="441146" cy="184666"/>
          </a:xfrm>
          <a:prstGeom prst="rect">
            <a:avLst/>
          </a:prstGeom>
          <a:solidFill>
            <a:schemeClr val="accent1"/>
          </a:solidFill>
        </p:spPr>
        <p:txBody>
          <a:bodyPr wrap="none" rtlCol="0">
            <a:spAutoFit/>
          </a:bodyPr>
          <a:lstStyle/>
          <a:p>
            <a:r>
              <a:rPr lang="en-US" sz="600" b="1" dirty="0">
                <a:latin typeface="Open Sans" panose="020B0606030504020204" pitchFamily="34" charset="0"/>
                <a:ea typeface="Open Sans" panose="020B0606030504020204" pitchFamily="34" charset="0"/>
                <a:cs typeface="Open Sans" panose="020B0606030504020204" pitchFamily="34" charset="0"/>
              </a:rPr>
              <a:t>BLOCK</a:t>
            </a:r>
          </a:p>
        </p:txBody>
      </p:sp>
      <p:sp>
        <p:nvSpPr>
          <p:cNvPr id="18" name="TextBox 17">
            <a:extLst>
              <a:ext uri="{FF2B5EF4-FFF2-40B4-BE49-F238E27FC236}">
                <a16:creationId xmlns:a16="http://schemas.microsoft.com/office/drawing/2014/main" id="{20A88C04-DBBC-FA33-88E4-5128A214ADA6}"/>
              </a:ext>
            </a:extLst>
          </p:cNvPr>
          <p:cNvSpPr txBox="1"/>
          <p:nvPr/>
        </p:nvSpPr>
        <p:spPr>
          <a:xfrm>
            <a:off x="2667000" y="1479676"/>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Tree>
    <p:custDataLst>
      <p:tags r:id="rId1"/>
    </p:custDataLst>
    <p:extLst>
      <p:ext uri="{BB962C8B-B14F-4D97-AF65-F5344CB8AC3E}">
        <p14:creationId xmlns:p14="http://schemas.microsoft.com/office/powerpoint/2010/main" val="2904405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END OF STATEMENTS</a:t>
            </a:r>
          </a:p>
        </p:txBody>
      </p:sp>
      <p:sp>
        <p:nvSpPr>
          <p:cNvPr id="10" name="Rectangle 9">
            <a:extLst>
              <a:ext uri="{FF2B5EF4-FFF2-40B4-BE49-F238E27FC236}">
                <a16:creationId xmlns:a16="http://schemas.microsoft.com/office/drawing/2014/main" id="{694B485B-CD67-8E15-CBFD-6A1ED4652F3E}"/>
              </a:ext>
            </a:extLst>
          </p:cNvPr>
          <p:cNvSpPr/>
          <p:nvPr/>
        </p:nvSpPr>
        <p:spPr>
          <a:xfrm>
            <a:off x="2667000" y="1679198"/>
            <a:ext cx="3810000" cy="1785104"/>
          </a:xfrm>
          <a:prstGeom prst="rect">
            <a:avLst/>
          </a:prstGeom>
          <a:solidFill>
            <a:schemeClr val="bg1"/>
          </a:solidFill>
        </p:spPr>
        <p:txBody>
          <a:bodyPr wrap="square">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endParaRPr lang="en-IN" sz="1100" dirty="0">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solidFill>
                  <a:srgbClr val="666666"/>
                </a:solidFill>
                <a:latin typeface="Courier" pitchFamily="2" charset="0"/>
              </a:rPr>
              <a:t>}</a:t>
            </a:r>
            <a:endParaRPr lang="en-IN" sz="1100" dirty="0">
              <a:solidFill>
                <a:srgbClr val="666666"/>
              </a:solidFill>
              <a:effectLst/>
              <a:latin typeface="Courier" pitchFamily="2" charset="0"/>
            </a:endParaRPr>
          </a:p>
        </p:txBody>
      </p:sp>
      <p:sp>
        <p:nvSpPr>
          <p:cNvPr id="7" name="Rectangle 6">
            <a:extLst>
              <a:ext uri="{FF2B5EF4-FFF2-40B4-BE49-F238E27FC236}">
                <a16:creationId xmlns:a16="http://schemas.microsoft.com/office/drawing/2014/main" id="{CD52529E-96C9-3F32-7A01-BBA3CA2CDA9C}"/>
              </a:ext>
            </a:extLst>
          </p:cNvPr>
          <p:cNvSpPr/>
          <p:nvPr/>
        </p:nvSpPr>
        <p:spPr>
          <a:xfrm>
            <a:off x="4946950" y="2094807"/>
            <a:ext cx="93888" cy="137068"/>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05D268D-6DFD-0E54-D9F2-4AF843B45851}"/>
              </a:ext>
            </a:extLst>
          </p:cNvPr>
          <p:cNvSpPr/>
          <p:nvPr/>
        </p:nvSpPr>
        <p:spPr>
          <a:xfrm>
            <a:off x="5947248" y="2434682"/>
            <a:ext cx="93888" cy="137068"/>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3F9FDC23-4700-F852-D28E-3E5423530767}"/>
              </a:ext>
            </a:extLst>
          </p:cNvPr>
          <p:cNvSpPr/>
          <p:nvPr/>
        </p:nvSpPr>
        <p:spPr>
          <a:xfrm>
            <a:off x="5947248" y="2764582"/>
            <a:ext cx="93888" cy="137068"/>
          </a:xfrm>
          <a:prstGeom prst="rect">
            <a:avLst/>
          </a:prstGeom>
          <a:solidFill>
            <a:srgbClr val="C00000">
              <a:alpha val="23335"/>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F066026-E247-10FE-AA92-9B729E37F68A}"/>
              </a:ext>
            </a:extLst>
          </p:cNvPr>
          <p:cNvSpPr txBox="1"/>
          <p:nvPr/>
        </p:nvSpPr>
        <p:spPr>
          <a:xfrm>
            <a:off x="2667000" y="1479676"/>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Tree>
    <p:custDataLst>
      <p:tags r:id="rId1"/>
    </p:custDataLst>
    <p:extLst>
      <p:ext uri="{BB962C8B-B14F-4D97-AF65-F5344CB8AC3E}">
        <p14:creationId xmlns:p14="http://schemas.microsoft.com/office/powerpoint/2010/main" val="648323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INDENTATION &amp; FORMATTING</a:t>
            </a:r>
          </a:p>
        </p:txBody>
      </p:sp>
      <p:sp>
        <p:nvSpPr>
          <p:cNvPr id="3" name="Rectangle 2">
            <a:extLst>
              <a:ext uri="{FF2B5EF4-FFF2-40B4-BE49-F238E27FC236}">
                <a16:creationId xmlns:a16="http://schemas.microsoft.com/office/drawing/2014/main" id="{98D34D01-CE49-010F-69EC-54A02852149B}"/>
              </a:ext>
            </a:extLst>
          </p:cNvPr>
          <p:cNvSpPr/>
          <p:nvPr/>
        </p:nvSpPr>
        <p:spPr>
          <a:xfrm>
            <a:off x="165100" y="1590298"/>
            <a:ext cx="3810000" cy="1785104"/>
          </a:xfrm>
          <a:prstGeom prst="rect">
            <a:avLst/>
          </a:prstGeom>
          <a:solidFill>
            <a:schemeClr val="bg1"/>
          </a:solidFill>
        </p:spPr>
        <p:txBody>
          <a:bodyPr wrap="square">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endParaRPr lang="en-IN" sz="1100" dirty="0">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solidFill>
                  <a:srgbClr val="666666"/>
                </a:solidFill>
                <a:latin typeface="Courier" pitchFamily="2" charset="0"/>
              </a:rPr>
              <a:t>}</a:t>
            </a:r>
            <a:endParaRPr lang="en-IN" sz="1100" dirty="0">
              <a:solidFill>
                <a:srgbClr val="666666"/>
              </a:solidFill>
              <a:effectLst/>
              <a:latin typeface="Courier" pitchFamily="2" charset="0"/>
            </a:endParaRPr>
          </a:p>
        </p:txBody>
      </p:sp>
      <p:sp>
        <p:nvSpPr>
          <p:cNvPr id="2" name="Rectangle 1">
            <a:extLst>
              <a:ext uri="{FF2B5EF4-FFF2-40B4-BE49-F238E27FC236}">
                <a16:creationId xmlns:a16="http://schemas.microsoft.com/office/drawing/2014/main" id="{F1116F17-33E0-DA0F-F58D-8416129A9381}"/>
              </a:ext>
            </a:extLst>
          </p:cNvPr>
          <p:cNvSpPr/>
          <p:nvPr/>
        </p:nvSpPr>
        <p:spPr>
          <a:xfrm>
            <a:off x="4349752" y="1590298"/>
            <a:ext cx="4572000" cy="938719"/>
          </a:xfrm>
          <a:prstGeom prst="rect">
            <a:avLst/>
          </a:prstGeom>
          <a:solidFill>
            <a:schemeClr val="bg1"/>
          </a:solidFill>
        </p:spPr>
        <p:txBody>
          <a:bodyPr>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p>
          <a:p>
            <a:r>
              <a:rPr lang="en-IN" sz="1100" dirty="0">
                <a:latin typeface="Courier" pitchFamily="2" charset="0"/>
              </a:rPr>
              <a:t>  </a:t>
            </a:r>
            <a:r>
              <a:rPr lang="en-IN" sz="1100" dirty="0">
                <a:solidFill>
                  <a:srgbClr val="666666"/>
                </a:solidFill>
                <a:latin typeface="Courier" pitchFamily="2" charset="0"/>
              </a:rPr>
              <a:t>{</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p>
          <a:p>
            <a:r>
              <a:rPr lang="en-IN" sz="1100" dirty="0">
                <a:latin typeface="Courier" pitchFamily="2" charset="0"/>
              </a:rPr>
              <a:t>    </a:t>
            </a:r>
            <a:r>
              <a:rPr lang="en-IN" sz="1100" dirty="0">
                <a:solidFill>
                  <a:srgbClr val="666666"/>
                </a:solidFill>
                <a:latin typeface="Courier" pitchFamily="2" charset="0"/>
              </a:rPr>
              <a:t>{</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r>
              <a:rPr lang="en-IN" sz="1100" dirty="0">
                <a:latin typeface="Courier" pitchFamily="2" charset="0"/>
              </a:rPr>
              <a:t> </a:t>
            </a:r>
            <a:endParaRPr lang="en-IN" sz="1100" dirty="0">
              <a:solidFill>
                <a:srgbClr val="BA2121"/>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effectLst/>
              <a:latin typeface="Courier" pitchFamily="2" charset="0"/>
            </a:endParaRPr>
          </a:p>
        </p:txBody>
      </p:sp>
      <p:sp>
        <p:nvSpPr>
          <p:cNvPr id="4" name="TextBox 3">
            <a:extLst>
              <a:ext uri="{FF2B5EF4-FFF2-40B4-BE49-F238E27FC236}">
                <a16:creationId xmlns:a16="http://schemas.microsoft.com/office/drawing/2014/main" id="{B153859C-E3D0-B207-B859-0EFA7EAC4DE0}"/>
              </a:ext>
            </a:extLst>
          </p:cNvPr>
          <p:cNvSpPr txBox="1"/>
          <p:nvPr/>
        </p:nvSpPr>
        <p:spPr>
          <a:xfrm>
            <a:off x="2070100" y="4257826"/>
            <a:ext cx="5011308"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They're the same except for code formatting &amp; readability</a:t>
            </a:r>
          </a:p>
        </p:txBody>
      </p:sp>
      <p:cxnSp>
        <p:nvCxnSpPr>
          <p:cNvPr id="7" name="Curved Connector 6">
            <a:extLst>
              <a:ext uri="{FF2B5EF4-FFF2-40B4-BE49-F238E27FC236}">
                <a16:creationId xmlns:a16="http://schemas.microsoft.com/office/drawing/2014/main" id="{F9126A53-C051-E741-1DB9-4D45C380EFA0}"/>
              </a:ext>
            </a:extLst>
          </p:cNvPr>
          <p:cNvCxnSpPr>
            <a:stCxn id="3" idx="2"/>
            <a:endCxn id="4" idx="0"/>
          </p:cNvCxnSpPr>
          <p:nvPr/>
        </p:nvCxnSpPr>
        <p:spPr>
          <a:xfrm rot="16200000" flipH="1">
            <a:off x="2881715" y="2563787"/>
            <a:ext cx="882424" cy="2505654"/>
          </a:xfrm>
          <a:prstGeom prst="curvedConnector3">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66CBC7C-C2E3-0A26-5C6F-B84D276A064D}"/>
              </a:ext>
            </a:extLst>
          </p:cNvPr>
          <p:cNvCxnSpPr>
            <a:cxnSpLocks/>
            <a:stCxn id="2" idx="2"/>
            <a:endCxn id="4" idx="0"/>
          </p:cNvCxnSpPr>
          <p:nvPr/>
        </p:nvCxnSpPr>
        <p:spPr>
          <a:xfrm rot="5400000">
            <a:off x="4741349" y="2363422"/>
            <a:ext cx="1728809" cy="2059998"/>
          </a:xfrm>
          <a:prstGeom prst="curvedConnector3">
            <a:avLst>
              <a:gd name="adj1" fmla="val 50000"/>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4D1E03-01F7-8B04-495D-C884AF8952F8}"/>
              </a:ext>
            </a:extLst>
          </p:cNvPr>
          <p:cNvSpPr txBox="1"/>
          <p:nvPr/>
        </p:nvSpPr>
        <p:spPr>
          <a:xfrm>
            <a:off x="165100" y="1390243"/>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
        <p:nvSpPr>
          <p:cNvPr id="13" name="TextBox 12">
            <a:extLst>
              <a:ext uri="{FF2B5EF4-FFF2-40B4-BE49-F238E27FC236}">
                <a16:creationId xmlns:a16="http://schemas.microsoft.com/office/drawing/2014/main" id="{FFAC7B81-C0FF-BECF-7673-682DCA0E08B5}"/>
              </a:ext>
            </a:extLst>
          </p:cNvPr>
          <p:cNvSpPr txBox="1"/>
          <p:nvPr/>
        </p:nvSpPr>
        <p:spPr>
          <a:xfrm>
            <a:off x="4349752" y="1390242"/>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Tree>
    <p:custDataLst>
      <p:tags r:id="rId1"/>
    </p:custDataLst>
    <p:extLst>
      <p:ext uri="{BB962C8B-B14F-4D97-AF65-F5344CB8AC3E}">
        <p14:creationId xmlns:p14="http://schemas.microsoft.com/office/powerpoint/2010/main" val="367483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INDENTATION &amp; FORMATTING</a:t>
            </a:r>
          </a:p>
        </p:txBody>
      </p:sp>
      <p:sp>
        <p:nvSpPr>
          <p:cNvPr id="3" name="Rectangle 2">
            <a:extLst>
              <a:ext uri="{FF2B5EF4-FFF2-40B4-BE49-F238E27FC236}">
                <a16:creationId xmlns:a16="http://schemas.microsoft.com/office/drawing/2014/main" id="{98D34D01-CE49-010F-69EC-54A02852149B}"/>
              </a:ext>
            </a:extLst>
          </p:cNvPr>
          <p:cNvSpPr/>
          <p:nvPr/>
        </p:nvSpPr>
        <p:spPr>
          <a:xfrm>
            <a:off x="165100" y="1590298"/>
            <a:ext cx="3810000" cy="1785104"/>
          </a:xfrm>
          <a:prstGeom prst="rect">
            <a:avLst/>
          </a:prstGeom>
          <a:solidFill>
            <a:schemeClr val="bg1"/>
          </a:solidFill>
        </p:spPr>
        <p:txBody>
          <a:bodyPr wrap="square">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endParaRPr lang="en-IN" sz="1100" dirty="0">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latin typeface="Courier" pitchFamily="2" charset="0"/>
              </a:rPr>
              <a:t>  </a:t>
            </a:r>
            <a:r>
              <a:rPr lang="en-IN" sz="1100" dirty="0">
                <a:solidFill>
                  <a:srgbClr val="666666"/>
                </a:solidFill>
                <a:latin typeface="Courier" pitchFamily="2" charset="0"/>
              </a:rPr>
              <a:t>}</a:t>
            </a:r>
            <a:endParaRPr lang="en-IN" sz="1100" dirty="0">
              <a:latin typeface="Courier" pitchFamily="2" charset="0"/>
            </a:endParaRPr>
          </a:p>
          <a:p>
            <a:r>
              <a:rPr lang="en-IN" sz="1100" dirty="0">
                <a:solidFill>
                  <a:srgbClr val="666666"/>
                </a:solidFill>
                <a:latin typeface="Courier" pitchFamily="2" charset="0"/>
              </a:rPr>
              <a:t>}</a:t>
            </a:r>
            <a:endParaRPr lang="en-IN" sz="1100" dirty="0">
              <a:solidFill>
                <a:srgbClr val="666666"/>
              </a:solidFill>
              <a:effectLst/>
              <a:latin typeface="Courier" pitchFamily="2" charset="0"/>
            </a:endParaRPr>
          </a:p>
        </p:txBody>
      </p:sp>
      <p:sp>
        <p:nvSpPr>
          <p:cNvPr id="2" name="Rectangle 1">
            <a:extLst>
              <a:ext uri="{FF2B5EF4-FFF2-40B4-BE49-F238E27FC236}">
                <a16:creationId xmlns:a16="http://schemas.microsoft.com/office/drawing/2014/main" id="{F1116F17-33E0-DA0F-F58D-8416129A9381}"/>
              </a:ext>
            </a:extLst>
          </p:cNvPr>
          <p:cNvSpPr/>
          <p:nvPr/>
        </p:nvSpPr>
        <p:spPr>
          <a:xfrm>
            <a:off x="4349752" y="1590298"/>
            <a:ext cx="4572000" cy="938719"/>
          </a:xfrm>
          <a:prstGeom prst="rect">
            <a:avLst/>
          </a:prstGeom>
          <a:solidFill>
            <a:schemeClr val="bg1"/>
          </a:solidFill>
        </p:spPr>
        <p:txBody>
          <a:bodyPr>
            <a:spAutoFit/>
          </a:bodyPr>
          <a:lstStyle/>
          <a:p>
            <a:r>
              <a:rPr lang="en-IN" sz="1100" b="1" dirty="0">
                <a:solidFill>
                  <a:srgbClr val="008000"/>
                </a:solidFill>
                <a:latin typeface="Courier" pitchFamily="2" charset="0"/>
              </a:rPr>
              <a:t>class</a:t>
            </a:r>
            <a:r>
              <a:rPr lang="en-IN" sz="1100" dirty="0">
                <a:latin typeface="Courier" pitchFamily="2" charset="0"/>
              </a:rPr>
              <a:t> </a:t>
            </a:r>
            <a:r>
              <a:rPr lang="en-IN" sz="1100" b="1" dirty="0">
                <a:solidFill>
                  <a:srgbClr val="0000FF"/>
                </a:solidFill>
                <a:latin typeface="Courier" pitchFamily="2" charset="0"/>
              </a:rPr>
              <a:t>Main</a:t>
            </a:r>
            <a:r>
              <a:rPr lang="en-IN" sz="1100" dirty="0">
                <a:latin typeface="Courier" pitchFamily="2" charset="0"/>
              </a:rPr>
              <a:t> </a:t>
            </a:r>
            <a:r>
              <a:rPr lang="en-IN" sz="1100" dirty="0">
                <a:solidFill>
                  <a:srgbClr val="666666"/>
                </a:solidFill>
                <a:latin typeface="Courier" pitchFamily="2" charset="0"/>
              </a:rPr>
              <a:t>{</a:t>
            </a:r>
            <a:endParaRPr lang="en-IN" sz="1100" dirty="0">
              <a:solidFill>
                <a:srgbClr val="008000"/>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public</a:t>
            </a:r>
            <a:r>
              <a:rPr lang="en-IN" sz="1100" dirty="0">
                <a:latin typeface="Courier" pitchFamily="2" charset="0"/>
              </a:rPr>
              <a:t> </a:t>
            </a:r>
            <a:r>
              <a:rPr lang="en-IN" sz="1100" b="1" dirty="0">
                <a:solidFill>
                  <a:srgbClr val="008000"/>
                </a:solidFill>
                <a:latin typeface="Courier" pitchFamily="2" charset="0"/>
              </a:rPr>
              <a:t>static</a:t>
            </a:r>
            <a:r>
              <a:rPr lang="en-IN" sz="1100" dirty="0">
                <a:latin typeface="Courier" pitchFamily="2" charset="0"/>
              </a:rPr>
              <a:t> </a:t>
            </a:r>
            <a:r>
              <a:rPr lang="en-IN" sz="1100" dirty="0">
                <a:solidFill>
                  <a:srgbClr val="B00040"/>
                </a:solidFill>
                <a:latin typeface="Courier" pitchFamily="2" charset="0"/>
              </a:rPr>
              <a:t>void</a:t>
            </a:r>
            <a:r>
              <a:rPr lang="en-IN" sz="1100" dirty="0">
                <a:latin typeface="Courier" pitchFamily="2" charset="0"/>
              </a:rPr>
              <a:t> </a:t>
            </a:r>
            <a:r>
              <a:rPr lang="en-IN" sz="1100" dirty="0">
                <a:solidFill>
                  <a:srgbClr val="0000FF"/>
                </a:solidFill>
                <a:latin typeface="Courier" pitchFamily="2" charset="0"/>
              </a:rPr>
              <a:t>main</a:t>
            </a:r>
            <a:r>
              <a:rPr lang="en-IN" sz="1100" dirty="0">
                <a:solidFill>
                  <a:srgbClr val="666666"/>
                </a:solidFill>
                <a:latin typeface="Courier" pitchFamily="2" charset="0"/>
              </a:rPr>
              <a:t>(</a:t>
            </a:r>
            <a:r>
              <a:rPr lang="en-IN" sz="1100" dirty="0">
                <a:latin typeface="Courier" pitchFamily="2" charset="0"/>
              </a:rPr>
              <a:t>String</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args</a:t>
            </a:r>
            <a:r>
              <a:rPr lang="en-IN" sz="1100" dirty="0">
                <a:solidFill>
                  <a:srgbClr val="666666"/>
                </a:solidFill>
                <a:latin typeface="Courier" pitchFamily="2" charset="0"/>
              </a:rPr>
              <a:t>)</a:t>
            </a:r>
            <a:r>
              <a:rPr lang="en-IN" sz="1100" dirty="0">
                <a:latin typeface="Courier" pitchFamily="2" charset="0"/>
              </a:rPr>
              <a:t> </a:t>
            </a:r>
          </a:p>
          <a:p>
            <a:r>
              <a:rPr lang="en-IN" sz="1100" dirty="0">
                <a:latin typeface="Courier" pitchFamily="2" charset="0"/>
              </a:rPr>
              <a:t>  </a:t>
            </a:r>
            <a:r>
              <a:rPr lang="en-IN" sz="1100" dirty="0">
                <a:solidFill>
                  <a:srgbClr val="666666"/>
                </a:solidFill>
                <a:latin typeface="Courier" pitchFamily="2" charset="0"/>
              </a:rPr>
              <a:t>{</a:t>
            </a:r>
            <a:r>
              <a:rPr lang="en-IN" sz="1100" dirty="0">
                <a:solidFill>
                  <a:srgbClr val="B00040"/>
                </a:solidFill>
                <a:latin typeface="Courier" pitchFamily="2" charset="0"/>
              </a:rPr>
              <a:t>float</a:t>
            </a:r>
            <a:r>
              <a:rPr lang="en-IN" sz="1100" dirty="0">
                <a:latin typeface="Courier" pitchFamily="2" charset="0"/>
              </a:rPr>
              <a:t> temperature </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12;</a:t>
            </a:r>
            <a:r>
              <a:rPr lang="en-IN" sz="1100" b="1" dirty="0">
                <a:solidFill>
                  <a:srgbClr val="008000"/>
                </a:solidFill>
                <a:latin typeface="Courier" pitchFamily="2" charset="0"/>
              </a:rPr>
              <a:t>if</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temperature </a:t>
            </a:r>
            <a:r>
              <a:rPr lang="en-IN" sz="1100" dirty="0">
                <a:solidFill>
                  <a:srgbClr val="666666"/>
                </a:solidFill>
                <a:latin typeface="Courier" pitchFamily="2" charset="0"/>
              </a:rPr>
              <a:t>&lt;</a:t>
            </a:r>
            <a:r>
              <a:rPr lang="en-IN" sz="1100" dirty="0">
                <a:latin typeface="Courier" pitchFamily="2" charset="0"/>
              </a:rPr>
              <a:t> </a:t>
            </a:r>
            <a:r>
              <a:rPr lang="en-IN" sz="1100" dirty="0">
                <a:solidFill>
                  <a:srgbClr val="666666"/>
                </a:solidFill>
                <a:latin typeface="Courier" pitchFamily="2" charset="0"/>
              </a:rPr>
              <a:t>15)</a:t>
            </a:r>
            <a:r>
              <a:rPr lang="en-IN" sz="1100" dirty="0">
                <a:latin typeface="Courier" pitchFamily="2" charset="0"/>
              </a:rPr>
              <a:t> </a:t>
            </a:r>
          </a:p>
          <a:p>
            <a:r>
              <a:rPr lang="en-IN" sz="1100" dirty="0">
                <a:latin typeface="Courier" pitchFamily="2" charset="0"/>
              </a:rPr>
              <a:t>    </a:t>
            </a:r>
            <a:r>
              <a:rPr lang="en-IN" sz="1100" dirty="0">
                <a:solidFill>
                  <a:srgbClr val="666666"/>
                </a:solidFill>
                <a:latin typeface="Courier" pitchFamily="2" charset="0"/>
              </a:rPr>
              <a:t>{</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cold!"</a:t>
            </a:r>
            <a:r>
              <a:rPr lang="en-IN" sz="1100" dirty="0">
                <a:solidFill>
                  <a:srgbClr val="666666"/>
                </a:solidFill>
                <a:latin typeface="Courier" pitchFamily="2" charset="0"/>
              </a:rPr>
              <a:t>);}</a:t>
            </a:r>
            <a:r>
              <a:rPr lang="en-IN" sz="1100" dirty="0">
                <a:latin typeface="Courier" pitchFamily="2" charset="0"/>
              </a:rPr>
              <a:t> </a:t>
            </a:r>
            <a:endParaRPr lang="en-IN" sz="1100" dirty="0">
              <a:solidFill>
                <a:srgbClr val="BA2121"/>
              </a:solidFill>
              <a:latin typeface="Courier" pitchFamily="2" charset="0"/>
            </a:endParaRPr>
          </a:p>
          <a:p>
            <a:r>
              <a:rPr lang="en-IN" sz="1100" dirty="0">
                <a:latin typeface="Courier" pitchFamily="2" charset="0"/>
              </a:rPr>
              <a:t>    </a:t>
            </a:r>
            <a:r>
              <a:rPr lang="en-IN" sz="1100" b="1" dirty="0">
                <a:solidFill>
                  <a:srgbClr val="008000"/>
                </a:solidFill>
                <a:latin typeface="Courier" pitchFamily="2" charset="0"/>
              </a:rPr>
              <a:t>else</a:t>
            </a:r>
            <a:r>
              <a:rPr lang="en-IN" sz="1100" dirty="0">
                <a:latin typeface="Courier" pitchFamily="2" charset="0"/>
              </a:rPr>
              <a:t> </a:t>
            </a:r>
            <a:r>
              <a:rPr lang="en-IN" sz="1100" dirty="0">
                <a:solidFill>
                  <a:srgbClr val="666666"/>
                </a:solidFill>
                <a:latin typeface="Courier" pitchFamily="2" charset="0"/>
              </a:rPr>
              <a:t>{</a:t>
            </a:r>
            <a:r>
              <a:rPr lang="en-IN" sz="1100" dirty="0">
                <a:latin typeface="Courier" pitchFamily="2" charset="0"/>
              </a:rPr>
              <a:t> </a:t>
            </a:r>
            <a:r>
              <a:rPr lang="en-IN" sz="1100" dirty="0" err="1">
                <a:latin typeface="Courier" pitchFamily="2" charset="0"/>
              </a:rPr>
              <a:t>System</a:t>
            </a:r>
            <a:r>
              <a:rPr lang="en-IN" sz="1100" dirty="0" err="1">
                <a:solidFill>
                  <a:srgbClr val="666666"/>
                </a:solidFill>
                <a:latin typeface="Courier" pitchFamily="2" charset="0"/>
              </a:rPr>
              <a:t>.</a:t>
            </a:r>
            <a:r>
              <a:rPr lang="en-IN" sz="1100" dirty="0" err="1">
                <a:solidFill>
                  <a:srgbClr val="7D9029"/>
                </a:solidFill>
                <a:latin typeface="Courier" pitchFamily="2" charset="0"/>
              </a:rPr>
              <a:t>out</a:t>
            </a:r>
            <a:r>
              <a:rPr lang="en-IN" sz="1100" dirty="0" err="1">
                <a:solidFill>
                  <a:srgbClr val="666666"/>
                </a:solidFill>
                <a:latin typeface="Courier" pitchFamily="2" charset="0"/>
              </a:rPr>
              <a:t>.</a:t>
            </a:r>
            <a:r>
              <a:rPr lang="en-IN" sz="1100" dirty="0" err="1">
                <a:solidFill>
                  <a:srgbClr val="7D9029"/>
                </a:solidFill>
                <a:latin typeface="Courier" pitchFamily="2" charset="0"/>
              </a:rPr>
              <a:t>println</a:t>
            </a:r>
            <a:r>
              <a:rPr lang="en-IN" sz="1100" dirty="0">
                <a:solidFill>
                  <a:srgbClr val="666666"/>
                </a:solidFill>
                <a:latin typeface="Courier" pitchFamily="2" charset="0"/>
              </a:rPr>
              <a:t>(</a:t>
            </a:r>
            <a:r>
              <a:rPr lang="en-IN" sz="1100" dirty="0">
                <a:solidFill>
                  <a:srgbClr val="BA2121"/>
                </a:solidFill>
                <a:latin typeface="Courier" pitchFamily="2" charset="0"/>
              </a:rPr>
              <a:t>"It's warm!"</a:t>
            </a:r>
            <a:r>
              <a:rPr lang="en-IN" sz="1100" dirty="0">
                <a:solidFill>
                  <a:srgbClr val="666666"/>
                </a:solidFill>
                <a:latin typeface="Courier" pitchFamily="2" charset="0"/>
              </a:rPr>
              <a:t>);</a:t>
            </a:r>
            <a:r>
              <a:rPr lang="en-IN" sz="1100" dirty="0">
                <a:latin typeface="Courier" pitchFamily="2" charset="0"/>
              </a:rPr>
              <a:t> </a:t>
            </a:r>
            <a:r>
              <a:rPr lang="en-IN" sz="1100" dirty="0">
                <a:solidFill>
                  <a:srgbClr val="666666"/>
                </a:solidFill>
                <a:latin typeface="Courier" pitchFamily="2" charset="0"/>
              </a:rPr>
              <a:t>}}}</a:t>
            </a:r>
            <a:endParaRPr lang="en-IN" sz="1100" dirty="0">
              <a:effectLst/>
              <a:latin typeface="Courier" pitchFamily="2" charset="0"/>
            </a:endParaRPr>
          </a:p>
        </p:txBody>
      </p:sp>
      <p:sp>
        <p:nvSpPr>
          <p:cNvPr id="4" name="TextBox 3">
            <a:extLst>
              <a:ext uri="{FF2B5EF4-FFF2-40B4-BE49-F238E27FC236}">
                <a16:creationId xmlns:a16="http://schemas.microsoft.com/office/drawing/2014/main" id="{B153859C-E3D0-B207-B859-0EFA7EAC4DE0}"/>
              </a:ext>
            </a:extLst>
          </p:cNvPr>
          <p:cNvSpPr txBox="1"/>
          <p:nvPr/>
        </p:nvSpPr>
        <p:spPr>
          <a:xfrm>
            <a:off x="2070100" y="4257826"/>
            <a:ext cx="5011308"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They're the same except for code formatting &amp; readability</a:t>
            </a:r>
          </a:p>
        </p:txBody>
      </p:sp>
      <p:cxnSp>
        <p:nvCxnSpPr>
          <p:cNvPr id="7" name="Curved Connector 6">
            <a:extLst>
              <a:ext uri="{FF2B5EF4-FFF2-40B4-BE49-F238E27FC236}">
                <a16:creationId xmlns:a16="http://schemas.microsoft.com/office/drawing/2014/main" id="{F9126A53-C051-E741-1DB9-4D45C380EFA0}"/>
              </a:ext>
            </a:extLst>
          </p:cNvPr>
          <p:cNvCxnSpPr>
            <a:stCxn id="3" idx="2"/>
            <a:endCxn id="4" idx="0"/>
          </p:cNvCxnSpPr>
          <p:nvPr/>
        </p:nvCxnSpPr>
        <p:spPr>
          <a:xfrm rot="16200000" flipH="1">
            <a:off x="2881715" y="2563787"/>
            <a:ext cx="882424" cy="2505654"/>
          </a:xfrm>
          <a:prstGeom prst="curvedConnector3">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66CBC7C-C2E3-0A26-5C6F-B84D276A064D}"/>
              </a:ext>
            </a:extLst>
          </p:cNvPr>
          <p:cNvCxnSpPr>
            <a:cxnSpLocks/>
            <a:stCxn id="2" idx="2"/>
            <a:endCxn id="4" idx="0"/>
          </p:cNvCxnSpPr>
          <p:nvPr/>
        </p:nvCxnSpPr>
        <p:spPr>
          <a:xfrm rot="5400000">
            <a:off x="4741349" y="2363422"/>
            <a:ext cx="1728809" cy="2059998"/>
          </a:xfrm>
          <a:prstGeom prst="curvedConnector3">
            <a:avLst>
              <a:gd name="adj1" fmla="val 50000"/>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8" name="Graphic 7" descr="Badge Cross with solid fill">
            <a:extLst>
              <a:ext uri="{FF2B5EF4-FFF2-40B4-BE49-F238E27FC236}">
                <a16:creationId xmlns:a16="http://schemas.microsoft.com/office/drawing/2014/main" id="{DBE886AB-5BE6-6B3F-4C5E-9BC02175B4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6712" y="1280617"/>
            <a:ext cx="1558080" cy="1558080"/>
          </a:xfrm>
          <a:prstGeom prst="rect">
            <a:avLst/>
          </a:prstGeom>
        </p:spPr>
      </p:pic>
      <p:sp>
        <p:nvSpPr>
          <p:cNvPr id="11" name="TextBox 10">
            <a:extLst>
              <a:ext uri="{FF2B5EF4-FFF2-40B4-BE49-F238E27FC236}">
                <a16:creationId xmlns:a16="http://schemas.microsoft.com/office/drawing/2014/main" id="{8B9921D7-F7A6-4F6C-7F25-FC27CE0DB78D}"/>
              </a:ext>
            </a:extLst>
          </p:cNvPr>
          <p:cNvSpPr txBox="1"/>
          <p:nvPr/>
        </p:nvSpPr>
        <p:spPr>
          <a:xfrm>
            <a:off x="165100" y="1390243"/>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
        <p:nvSpPr>
          <p:cNvPr id="12" name="TextBox 11">
            <a:extLst>
              <a:ext uri="{FF2B5EF4-FFF2-40B4-BE49-F238E27FC236}">
                <a16:creationId xmlns:a16="http://schemas.microsoft.com/office/drawing/2014/main" id="{192241DB-F6E1-EFA0-DE44-1C7BE4585B70}"/>
              </a:ext>
            </a:extLst>
          </p:cNvPr>
          <p:cNvSpPr txBox="1"/>
          <p:nvPr/>
        </p:nvSpPr>
        <p:spPr>
          <a:xfrm>
            <a:off x="4349752" y="1390242"/>
            <a:ext cx="397866" cy="200055"/>
          </a:xfrm>
          <a:prstGeom prst="rect">
            <a:avLst/>
          </a:prstGeom>
          <a:solidFill>
            <a:schemeClr val="accent4">
              <a:lumMod val="50000"/>
            </a:schemeClr>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a:t>
            </a:r>
          </a:p>
        </p:txBody>
      </p:sp>
    </p:spTree>
    <p:custDataLst>
      <p:tags r:id="rId1"/>
    </p:custDataLst>
    <p:extLst>
      <p:ext uri="{BB962C8B-B14F-4D97-AF65-F5344CB8AC3E}">
        <p14:creationId xmlns:p14="http://schemas.microsoft.com/office/powerpoint/2010/main" val="2300393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SYNTAX - NO CURLY BRACES &amp; NO SEMI-COLONS</a:t>
            </a:r>
          </a:p>
        </p:txBody>
      </p:sp>
      <p:sp>
        <p:nvSpPr>
          <p:cNvPr id="4" name="TextBox 3">
            <a:extLst>
              <a:ext uri="{FF2B5EF4-FFF2-40B4-BE49-F238E27FC236}">
                <a16:creationId xmlns:a16="http://schemas.microsoft.com/office/drawing/2014/main" id="{B153859C-E3D0-B207-B859-0EFA7EAC4DE0}"/>
              </a:ext>
            </a:extLst>
          </p:cNvPr>
          <p:cNvSpPr txBox="1"/>
          <p:nvPr/>
        </p:nvSpPr>
        <p:spPr>
          <a:xfrm>
            <a:off x="924205" y="4037820"/>
            <a:ext cx="7295587"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Python uses indentation to define blocks and line-breaks to define end of statements</a:t>
            </a:r>
          </a:p>
        </p:txBody>
      </p:sp>
      <p:sp>
        <p:nvSpPr>
          <p:cNvPr id="5" name="Rectangle 4">
            <a:extLst>
              <a:ext uri="{FF2B5EF4-FFF2-40B4-BE49-F238E27FC236}">
                <a16:creationId xmlns:a16="http://schemas.microsoft.com/office/drawing/2014/main" id="{310661CA-E59A-EC48-0C9D-3666D02F42D3}"/>
              </a:ext>
            </a:extLst>
          </p:cNvPr>
          <p:cNvSpPr/>
          <p:nvPr/>
        </p:nvSpPr>
        <p:spPr>
          <a:xfrm>
            <a:off x="3095553" y="1833086"/>
            <a:ext cx="2952893" cy="1477328"/>
          </a:xfrm>
          <a:prstGeom prst="rect">
            <a:avLst/>
          </a:prstGeom>
          <a:solidFill>
            <a:schemeClr val="bg1"/>
          </a:solidFill>
        </p:spPr>
        <p:txBody>
          <a:bodyPr wrap="square">
            <a:spAutoFit/>
          </a:bodyPr>
          <a:lstStyle/>
          <a:p>
            <a:r>
              <a:rPr lang="en-US" sz="1800" dirty="0">
                <a:latin typeface="Consolas" panose="020B0609020204030204" pitchFamily="49" charset="0"/>
                <a:cs typeface="Consolas" panose="020B0609020204030204" pitchFamily="49" charset="0"/>
              </a:rPr>
              <a:t>temperature = 12</a:t>
            </a:r>
          </a:p>
          <a:p>
            <a:r>
              <a:rPr lang="en-US" sz="1800" b="1" dirty="0">
                <a:solidFill>
                  <a:srgbClr val="00B050"/>
                </a:solidFill>
                <a:latin typeface="Consolas" panose="020B0609020204030204" pitchFamily="49" charset="0"/>
                <a:cs typeface="Consolas" panose="020B0609020204030204" pitchFamily="49" charset="0"/>
              </a:rPr>
              <a:t>if</a:t>
            </a:r>
            <a:r>
              <a:rPr lang="en-US" sz="1800" dirty="0">
                <a:latin typeface="Consolas" panose="020B0609020204030204" pitchFamily="49" charset="0"/>
                <a:cs typeface="Consolas" panose="020B0609020204030204" pitchFamily="49" charset="0"/>
              </a:rPr>
              <a:t> temperature &lt; 15:</a:t>
            </a:r>
          </a:p>
          <a:p>
            <a:r>
              <a:rPr lang="en-US" sz="1800" dirty="0">
                <a:latin typeface="Consolas" panose="020B0609020204030204" pitchFamily="49" charset="0"/>
                <a:cs typeface="Consolas" panose="020B0609020204030204" pitchFamily="49" charset="0"/>
              </a:rPr>
              <a:t>  </a:t>
            </a:r>
            <a:r>
              <a:rPr lang="en-US" sz="1800" dirty="0">
                <a:solidFill>
                  <a:schemeClr val="accent4">
                    <a:lumMod val="50000"/>
                  </a:schemeClr>
                </a:solidFill>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("It's cold!")</a:t>
            </a:r>
          </a:p>
          <a:p>
            <a:r>
              <a:rPr lang="en-US" sz="1800" b="1" dirty="0">
                <a:solidFill>
                  <a:srgbClr val="00B050"/>
                </a:solidFill>
                <a:latin typeface="Consolas" panose="020B0609020204030204" pitchFamily="49" charset="0"/>
                <a:cs typeface="Consolas" panose="020B0609020204030204" pitchFamily="49" charset="0"/>
              </a:rPr>
              <a:t>else:</a:t>
            </a:r>
          </a:p>
          <a:p>
            <a:r>
              <a:rPr lang="en-US" sz="1800" dirty="0">
                <a:latin typeface="Consolas" panose="020B0609020204030204" pitchFamily="49" charset="0"/>
                <a:cs typeface="Consolas" panose="020B0609020204030204" pitchFamily="49" charset="0"/>
              </a:rPr>
              <a:t>  </a:t>
            </a:r>
            <a:r>
              <a:rPr lang="en-US" sz="1800" dirty="0">
                <a:solidFill>
                  <a:schemeClr val="accent4">
                    <a:lumMod val="50000"/>
                  </a:schemeClr>
                </a:solidFill>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("It's warm!")</a:t>
            </a:r>
          </a:p>
        </p:txBody>
      </p:sp>
      <p:sp>
        <p:nvSpPr>
          <p:cNvPr id="12" name="TextBox 11">
            <a:extLst>
              <a:ext uri="{FF2B5EF4-FFF2-40B4-BE49-F238E27FC236}">
                <a16:creationId xmlns:a16="http://schemas.microsoft.com/office/drawing/2014/main" id="{53D17940-A804-6D5F-A1E0-B9C9B1AAF30F}"/>
              </a:ext>
            </a:extLst>
          </p:cNvPr>
          <p:cNvSpPr txBox="1"/>
          <p:nvPr/>
        </p:nvSpPr>
        <p:spPr>
          <a:xfrm>
            <a:off x="3095553" y="1633031"/>
            <a:ext cx="562975" cy="200055"/>
          </a:xfrm>
          <a:prstGeom prst="rect">
            <a:avLst/>
          </a:prstGeom>
          <a:solidFill>
            <a:srgbClr val="0070C0"/>
          </a:solidFill>
        </p:spPr>
        <p:txBody>
          <a:bodyPr wrap="none" rtlCol="0">
            <a:spAutoFit/>
          </a:bodyPr>
          <a:lstStyle/>
          <a:p>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PYTHON</a:t>
            </a:r>
          </a:p>
        </p:txBody>
      </p:sp>
    </p:spTree>
    <p:custDataLst>
      <p:tags r:id="rId1"/>
    </p:custDataLst>
    <p:extLst>
      <p:ext uri="{BB962C8B-B14F-4D97-AF65-F5344CB8AC3E}">
        <p14:creationId xmlns:p14="http://schemas.microsoft.com/office/powerpoint/2010/main" val="53591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1"/>
          <p:cNvSpPr txBox="1"/>
          <p:nvPr/>
        </p:nvSpPr>
        <p:spPr>
          <a:xfrm>
            <a:off x="0" y="1993368"/>
            <a:ext cx="9144000" cy="1156764"/>
          </a:xfrm>
          <a:prstGeom prst="rect">
            <a:avLst/>
          </a:prstGeom>
          <a:noFill/>
          <a:ln>
            <a:noFill/>
          </a:ln>
        </p:spPr>
        <p:txBody>
          <a:bodyPr spcFirstLastPara="1" wrap="square" lIns="91425" tIns="91425" rIns="91425" bIns="91425" anchor="ctr" anchorCtr="0">
            <a:noAutofit/>
          </a:bodyPr>
          <a:lstStyle/>
          <a:p>
            <a:pPr algn="ctr"/>
            <a:r>
              <a:rPr lang="en-GB" sz="3500">
                <a:solidFill>
                  <a:schemeClr val="tx1"/>
                </a:solidFill>
                <a:latin typeface="Open Sans SemiBold"/>
                <a:ea typeface="Open Sans Semibold"/>
              </a:rPr>
              <a:t>Inside a Computer Program</a:t>
            </a:r>
            <a:endParaRPr lang="en-US">
              <a:solidFill>
                <a:schemeClr val="tx1"/>
              </a:solidFill>
              <a:latin typeface="Open Sans SemiBold"/>
            </a:endParaRPr>
          </a:p>
        </p:txBody>
      </p:sp>
    </p:spTree>
    <p:extLst>
      <p:ext uri="{BB962C8B-B14F-4D97-AF65-F5344CB8AC3E}">
        <p14:creationId xmlns:p14="http://schemas.microsoft.com/office/powerpoint/2010/main" val="1557334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LEXER</a:t>
            </a:r>
          </a:p>
        </p:txBody>
      </p:sp>
      <p:sp>
        <p:nvSpPr>
          <p:cNvPr id="4" name="TextBox 3">
            <a:extLst>
              <a:ext uri="{FF2B5EF4-FFF2-40B4-BE49-F238E27FC236}">
                <a16:creationId xmlns:a16="http://schemas.microsoft.com/office/drawing/2014/main" id="{B153859C-E3D0-B207-B859-0EFA7EAC4DE0}"/>
              </a:ext>
            </a:extLst>
          </p:cNvPr>
          <p:cNvSpPr txBox="1"/>
          <p:nvPr/>
        </p:nvSpPr>
        <p:spPr>
          <a:xfrm>
            <a:off x="674939" y="4035516"/>
            <a:ext cx="7794121" cy="307777"/>
          </a:xfrm>
          <a:prstGeom prst="rect">
            <a:avLst/>
          </a:prstGeom>
          <a:noFill/>
        </p:spPr>
        <p:txBody>
          <a:bodyPr wrap="non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A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lexer</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converts source-code into recognizable tokens as per the grammar of the language </a:t>
            </a:r>
          </a:p>
        </p:txBody>
      </p:sp>
      <p:sp>
        <p:nvSpPr>
          <p:cNvPr id="5" name="Rectangle 4">
            <a:extLst>
              <a:ext uri="{FF2B5EF4-FFF2-40B4-BE49-F238E27FC236}">
                <a16:creationId xmlns:a16="http://schemas.microsoft.com/office/drawing/2014/main" id="{310661CA-E59A-EC48-0C9D-3666D02F42D3}"/>
              </a:ext>
            </a:extLst>
          </p:cNvPr>
          <p:cNvSpPr/>
          <p:nvPr/>
        </p:nvSpPr>
        <p:spPr>
          <a:xfrm>
            <a:off x="242351" y="1633031"/>
            <a:ext cx="2952893" cy="1477328"/>
          </a:xfrm>
          <a:prstGeom prst="rect">
            <a:avLst/>
          </a:prstGeom>
          <a:solidFill>
            <a:schemeClr val="bg1"/>
          </a:solidFill>
        </p:spPr>
        <p:txBody>
          <a:bodyPr wrap="square">
            <a:spAutoFit/>
          </a:bodyPr>
          <a:lstStyle/>
          <a:p>
            <a:r>
              <a:rPr lang="en-US" sz="1800" dirty="0">
                <a:latin typeface="Consolas" panose="020B0609020204030204" pitchFamily="49" charset="0"/>
                <a:cs typeface="Consolas" panose="020B0609020204030204" pitchFamily="49" charset="0"/>
              </a:rPr>
              <a:t>temperature = 12</a:t>
            </a:r>
          </a:p>
          <a:p>
            <a:r>
              <a:rPr lang="en-US" sz="1800" b="1" dirty="0">
                <a:solidFill>
                  <a:srgbClr val="00B050"/>
                </a:solidFill>
                <a:latin typeface="Consolas" panose="020B0609020204030204" pitchFamily="49" charset="0"/>
                <a:cs typeface="Consolas" panose="020B0609020204030204" pitchFamily="49" charset="0"/>
              </a:rPr>
              <a:t>if</a:t>
            </a:r>
            <a:r>
              <a:rPr lang="en-US" sz="1800" dirty="0">
                <a:latin typeface="Consolas" panose="020B0609020204030204" pitchFamily="49" charset="0"/>
                <a:cs typeface="Consolas" panose="020B0609020204030204" pitchFamily="49" charset="0"/>
              </a:rPr>
              <a:t> temperature &lt; 15:</a:t>
            </a:r>
          </a:p>
          <a:p>
            <a:r>
              <a:rPr lang="en-US" sz="1800" dirty="0">
                <a:latin typeface="Consolas" panose="020B0609020204030204" pitchFamily="49" charset="0"/>
                <a:cs typeface="Consolas" panose="020B0609020204030204" pitchFamily="49" charset="0"/>
              </a:rPr>
              <a:t>  </a:t>
            </a:r>
            <a:r>
              <a:rPr lang="en-US" sz="1800" dirty="0">
                <a:solidFill>
                  <a:schemeClr val="accent4">
                    <a:lumMod val="50000"/>
                  </a:schemeClr>
                </a:solidFill>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("It's cold!")</a:t>
            </a:r>
          </a:p>
          <a:p>
            <a:r>
              <a:rPr lang="en-US" sz="1800" b="1" dirty="0">
                <a:solidFill>
                  <a:srgbClr val="00B050"/>
                </a:solidFill>
                <a:latin typeface="Consolas" panose="020B0609020204030204" pitchFamily="49" charset="0"/>
                <a:cs typeface="Consolas" panose="020B0609020204030204" pitchFamily="49" charset="0"/>
              </a:rPr>
              <a:t>else:</a:t>
            </a:r>
          </a:p>
          <a:p>
            <a:r>
              <a:rPr lang="en-US" sz="1800" dirty="0">
                <a:latin typeface="Consolas" panose="020B0609020204030204" pitchFamily="49" charset="0"/>
                <a:cs typeface="Consolas" panose="020B0609020204030204" pitchFamily="49" charset="0"/>
              </a:rPr>
              <a:t>  </a:t>
            </a:r>
            <a:r>
              <a:rPr lang="en-US" sz="1800" dirty="0">
                <a:solidFill>
                  <a:schemeClr val="accent4">
                    <a:lumMod val="50000"/>
                  </a:schemeClr>
                </a:solidFill>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("It's warm!")</a:t>
            </a:r>
          </a:p>
        </p:txBody>
      </p:sp>
      <p:pic>
        <p:nvPicPr>
          <p:cNvPr id="3" name="Picture 2">
            <a:extLst>
              <a:ext uri="{FF2B5EF4-FFF2-40B4-BE49-F238E27FC236}">
                <a16:creationId xmlns:a16="http://schemas.microsoft.com/office/drawing/2014/main" id="{18D7A52A-F14A-6CCE-57B4-05138E2808A8}"/>
              </a:ext>
            </a:extLst>
          </p:cNvPr>
          <p:cNvPicPr>
            <a:picLocks noChangeAspect="1"/>
          </p:cNvPicPr>
          <p:nvPr/>
        </p:nvPicPr>
        <p:blipFill>
          <a:blip r:embed="rId4"/>
          <a:stretch>
            <a:fillRect/>
          </a:stretch>
        </p:blipFill>
        <p:spPr>
          <a:xfrm>
            <a:off x="5328271" y="1349285"/>
            <a:ext cx="3187270" cy="2044820"/>
          </a:xfrm>
          <a:prstGeom prst="rect">
            <a:avLst/>
          </a:prstGeom>
        </p:spPr>
      </p:pic>
      <p:cxnSp>
        <p:nvCxnSpPr>
          <p:cNvPr id="8" name="Straight Arrow Connector 7">
            <a:extLst>
              <a:ext uri="{FF2B5EF4-FFF2-40B4-BE49-F238E27FC236}">
                <a16:creationId xmlns:a16="http://schemas.microsoft.com/office/drawing/2014/main" id="{5BA9B53C-7C07-798F-9AF4-F2ECD4B7C01C}"/>
              </a:ext>
            </a:extLst>
          </p:cNvPr>
          <p:cNvCxnSpPr>
            <a:stCxn id="5" idx="3"/>
            <a:endCxn id="3" idx="1"/>
          </p:cNvCxnSpPr>
          <p:nvPr/>
        </p:nvCxnSpPr>
        <p:spPr>
          <a:xfrm>
            <a:off x="3195244" y="2371695"/>
            <a:ext cx="21330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51050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PARSER</a:t>
            </a:r>
          </a:p>
        </p:txBody>
      </p:sp>
      <p:sp>
        <p:nvSpPr>
          <p:cNvPr id="4" name="TextBox 3">
            <a:extLst>
              <a:ext uri="{FF2B5EF4-FFF2-40B4-BE49-F238E27FC236}">
                <a16:creationId xmlns:a16="http://schemas.microsoft.com/office/drawing/2014/main" id="{B153859C-E3D0-B207-B859-0EFA7EAC4DE0}"/>
              </a:ext>
            </a:extLst>
          </p:cNvPr>
          <p:cNvSpPr txBox="1"/>
          <p:nvPr/>
        </p:nvSpPr>
        <p:spPr>
          <a:xfrm>
            <a:off x="920953" y="3927795"/>
            <a:ext cx="7302094" cy="523220"/>
          </a:xfrm>
          <a:prstGeom prst="rect">
            <a:avLst/>
          </a:prstGeom>
          <a:noFill/>
        </p:spPr>
        <p:txBody>
          <a:bodyPr wrap="square" rtlCol="0">
            <a:spAutoFit/>
          </a:bodyP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The parser takes these tokens and constructs a tree of tokens representing the logical form of the program so that the code makes sense as per the rules of the language</a:t>
            </a:r>
          </a:p>
        </p:txBody>
      </p:sp>
      <p:pic>
        <p:nvPicPr>
          <p:cNvPr id="3" name="Picture 2">
            <a:extLst>
              <a:ext uri="{FF2B5EF4-FFF2-40B4-BE49-F238E27FC236}">
                <a16:creationId xmlns:a16="http://schemas.microsoft.com/office/drawing/2014/main" id="{18D7A52A-F14A-6CCE-57B4-05138E2808A8}"/>
              </a:ext>
            </a:extLst>
          </p:cNvPr>
          <p:cNvPicPr>
            <a:picLocks noChangeAspect="1"/>
          </p:cNvPicPr>
          <p:nvPr/>
        </p:nvPicPr>
        <p:blipFill>
          <a:blip r:embed="rId4"/>
          <a:stretch>
            <a:fillRect/>
          </a:stretch>
        </p:blipFill>
        <p:spPr>
          <a:xfrm>
            <a:off x="151245" y="1349285"/>
            <a:ext cx="3187270" cy="2044820"/>
          </a:xfrm>
          <a:prstGeom prst="rect">
            <a:avLst/>
          </a:prstGeom>
        </p:spPr>
      </p:pic>
      <p:cxnSp>
        <p:nvCxnSpPr>
          <p:cNvPr id="8" name="Straight Arrow Connector 7">
            <a:extLst>
              <a:ext uri="{FF2B5EF4-FFF2-40B4-BE49-F238E27FC236}">
                <a16:creationId xmlns:a16="http://schemas.microsoft.com/office/drawing/2014/main" id="{5BA9B53C-7C07-798F-9AF4-F2ECD4B7C01C}"/>
              </a:ext>
            </a:extLst>
          </p:cNvPr>
          <p:cNvCxnSpPr>
            <a:cxnSpLocks/>
            <a:stCxn id="3" idx="3"/>
          </p:cNvCxnSpPr>
          <p:nvPr/>
        </p:nvCxnSpPr>
        <p:spPr>
          <a:xfrm>
            <a:off x="3338515" y="2371695"/>
            <a:ext cx="220976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F46A2D32-6D37-7FE2-6B01-0CBB6461F7A1}"/>
              </a:ext>
            </a:extLst>
          </p:cNvPr>
          <p:cNvSpPr/>
          <p:nvPr/>
        </p:nvSpPr>
        <p:spPr>
          <a:xfrm>
            <a:off x="5548277" y="1728865"/>
            <a:ext cx="3004457" cy="1285660"/>
          </a:xfrm>
          <a:prstGeom prst="roundRect">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PARSER</a:t>
            </a:r>
          </a:p>
        </p:txBody>
      </p:sp>
      <p:pic>
        <p:nvPicPr>
          <p:cNvPr id="12" name="Graphic 11" descr="Lightbulb and gear with solid fill">
            <a:extLst>
              <a:ext uri="{FF2B5EF4-FFF2-40B4-BE49-F238E27FC236}">
                <a16:creationId xmlns:a16="http://schemas.microsoft.com/office/drawing/2014/main" id="{621A595B-54CA-2F5B-6930-304BCD0248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0154" y="1780431"/>
            <a:ext cx="529389" cy="529389"/>
          </a:xfrm>
          <a:prstGeom prst="rect">
            <a:avLst/>
          </a:prstGeom>
        </p:spPr>
      </p:pic>
      <p:sp>
        <p:nvSpPr>
          <p:cNvPr id="13" name="TextBox 12">
            <a:extLst>
              <a:ext uri="{FF2B5EF4-FFF2-40B4-BE49-F238E27FC236}">
                <a16:creationId xmlns:a16="http://schemas.microsoft.com/office/drawing/2014/main" id="{0324119F-9A87-4213-32DC-6E48FD067EB8}"/>
              </a:ext>
            </a:extLst>
          </p:cNvPr>
          <p:cNvSpPr txBox="1"/>
          <p:nvPr/>
        </p:nvSpPr>
        <p:spPr>
          <a:xfrm>
            <a:off x="6322581" y="2501357"/>
            <a:ext cx="1455848" cy="261610"/>
          </a:xfrm>
          <a:prstGeom prst="rect">
            <a:avLst/>
          </a:prstGeom>
          <a:solidFill>
            <a:srgbClr val="00B050"/>
          </a:solidFill>
        </p:spPr>
        <p:txBody>
          <a:bodyPr wrap="none" rtlCol="0">
            <a:spAutoFit/>
          </a:bodyPr>
          <a:lstStyle/>
          <a:p>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SYNTAX ANALYSIS</a:t>
            </a:r>
          </a:p>
        </p:txBody>
      </p:sp>
    </p:spTree>
    <p:custDataLst>
      <p:tags r:id="rId1"/>
    </p:custDataLst>
    <p:extLst>
      <p:ext uri="{BB962C8B-B14F-4D97-AF65-F5344CB8AC3E}">
        <p14:creationId xmlns:p14="http://schemas.microsoft.com/office/powerpoint/2010/main" val="478478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6" name="TextBox 25">
            <a:extLst>
              <a:ext uri="{FF2B5EF4-FFF2-40B4-BE49-F238E27FC236}">
                <a16:creationId xmlns:a16="http://schemas.microsoft.com/office/drawing/2014/main" id="{CB65AA9D-D34B-DF18-823C-2D7047DA1B9C}"/>
              </a:ext>
            </a:extLst>
          </p:cNvPr>
          <p:cNvSpPr txBox="1"/>
          <p:nvPr/>
        </p:nvSpPr>
        <p:spPr>
          <a:xfrm>
            <a:off x="2075162" y="1681481"/>
            <a:ext cx="4993675" cy="707886"/>
          </a:xfrm>
          <a:prstGeom prst="rect">
            <a:avLst/>
          </a:prstGeom>
          <a:noFill/>
        </p:spPr>
        <p:txBody>
          <a:bodyPr wrap="none" rtlCol="0">
            <a:spAutoFit/>
          </a:bodyPr>
          <a:lstStyle/>
          <a:p>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Attention to Detail</a:t>
            </a:r>
          </a:p>
        </p:txBody>
      </p:sp>
      <p:sp>
        <p:nvSpPr>
          <p:cNvPr id="6" name="Google Shape;85;p22">
            <a:extLst>
              <a:ext uri="{FF2B5EF4-FFF2-40B4-BE49-F238E27FC236}">
                <a16:creationId xmlns:a16="http://schemas.microsoft.com/office/drawing/2014/main" id="{D4996D4D-544C-0BC7-21A3-D92027CCEB88}"/>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r>
              <a:rPr lang="en-US" sz="2000" dirty="0">
                <a:latin typeface="Open Sans Semibold"/>
                <a:ea typeface="Open Sans Semibold"/>
                <a:cs typeface="Open Sans Semibold"/>
                <a:sym typeface="Arial"/>
              </a:rPr>
              <a:t>IMPORTANT</a:t>
            </a:r>
          </a:p>
        </p:txBody>
      </p:sp>
      <p:sp>
        <p:nvSpPr>
          <p:cNvPr id="5" name="Rectangle 4">
            <a:extLst>
              <a:ext uri="{FF2B5EF4-FFF2-40B4-BE49-F238E27FC236}">
                <a16:creationId xmlns:a16="http://schemas.microsoft.com/office/drawing/2014/main" id="{D92523BF-780E-C948-6030-D335E7AA3E25}"/>
              </a:ext>
            </a:extLst>
          </p:cNvPr>
          <p:cNvSpPr/>
          <p:nvPr/>
        </p:nvSpPr>
        <p:spPr>
          <a:xfrm>
            <a:off x="1789268" y="2836801"/>
            <a:ext cx="1964586" cy="1046440"/>
          </a:xfrm>
          <a:prstGeom prst="rect">
            <a:avLst/>
          </a:prstGeom>
          <a:solidFill>
            <a:schemeClr val="bg1"/>
          </a:solidFill>
        </p:spPr>
        <p:txBody>
          <a:bodyPr wrap="square">
            <a:spAutoFit/>
          </a:bodyPr>
          <a:lstStyle/>
          <a:p>
            <a:r>
              <a:rPr lang="en-US" sz="1200" dirty="0">
                <a:latin typeface="Consolas" panose="020B0609020204030204" pitchFamily="49" charset="0"/>
                <a:cs typeface="Consolas" panose="020B0609020204030204" pitchFamily="49" charset="0"/>
              </a:rPr>
              <a:t>temperature = 12</a:t>
            </a:r>
          </a:p>
          <a:p>
            <a:r>
              <a:rPr lang="en-US" sz="1200" b="1" dirty="0">
                <a:solidFill>
                  <a:srgbClr val="00B050"/>
                </a:solidFill>
                <a:latin typeface="Consolas" panose="020B0609020204030204" pitchFamily="49" charset="0"/>
                <a:cs typeface="Consolas" panose="020B0609020204030204" pitchFamily="49" charset="0"/>
              </a:rPr>
              <a:t>if</a:t>
            </a:r>
            <a:r>
              <a:rPr lang="en-US" sz="1200" dirty="0">
                <a:latin typeface="Consolas" panose="020B0609020204030204" pitchFamily="49" charset="0"/>
                <a:cs typeface="Consolas" panose="020B0609020204030204" pitchFamily="49" charset="0"/>
              </a:rPr>
              <a:t> temperature &lt; 15:</a:t>
            </a:r>
          </a:p>
          <a:p>
            <a:r>
              <a:rPr lang="en-US" sz="1200" dirty="0">
                <a:latin typeface="Consolas" panose="020B0609020204030204" pitchFamily="49" charset="0"/>
                <a:cs typeface="Consolas" panose="020B0609020204030204" pitchFamily="49" charset="0"/>
              </a:rPr>
              <a:t>  </a:t>
            </a:r>
            <a:r>
              <a:rPr lang="en-US" sz="1200" dirty="0">
                <a:solidFill>
                  <a:schemeClr val="accent4">
                    <a:lumMod val="50000"/>
                  </a:schemeClr>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("It's cold!")</a:t>
            </a:r>
          </a:p>
          <a:p>
            <a:r>
              <a:rPr lang="en-US" sz="1200" b="1" dirty="0">
                <a:solidFill>
                  <a:srgbClr val="00B050"/>
                </a:solidFill>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a:t>
            </a:r>
            <a:r>
              <a:rPr lang="en-US" sz="1200" dirty="0">
                <a:solidFill>
                  <a:schemeClr val="accent4">
                    <a:lumMod val="50000"/>
                  </a:schemeClr>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("It's warm!")</a:t>
            </a:r>
          </a:p>
        </p:txBody>
      </p:sp>
      <p:pic>
        <p:nvPicPr>
          <p:cNvPr id="2" name="Picture 1">
            <a:extLst>
              <a:ext uri="{FF2B5EF4-FFF2-40B4-BE49-F238E27FC236}">
                <a16:creationId xmlns:a16="http://schemas.microsoft.com/office/drawing/2014/main" id="{9F44AB34-0F9A-28F0-C796-D4D25A051D50}"/>
              </a:ext>
            </a:extLst>
          </p:cNvPr>
          <p:cNvPicPr>
            <a:picLocks noChangeAspect="1"/>
          </p:cNvPicPr>
          <p:nvPr/>
        </p:nvPicPr>
        <p:blipFill>
          <a:blip r:embed="rId4"/>
          <a:stretch>
            <a:fillRect/>
          </a:stretch>
        </p:blipFill>
        <p:spPr>
          <a:xfrm>
            <a:off x="4963885" y="3050130"/>
            <a:ext cx="2021306" cy="619980"/>
          </a:xfrm>
          <a:prstGeom prst="rect">
            <a:avLst/>
          </a:prstGeom>
        </p:spPr>
      </p:pic>
      <p:cxnSp>
        <p:nvCxnSpPr>
          <p:cNvPr id="4" name="Straight Arrow Connector 3">
            <a:extLst>
              <a:ext uri="{FF2B5EF4-FFF2-40B4-BE49-F238E27FC236}">
                <a16:creationId xmlns:a16="http://schemas.microsoft.com/office/drawing/2014/main" id="{06D815C1-A2EA-2FD4-71B6-8DC985C1D27A}"/>
              </a:ext>
            </a:extLst>
          </p:cNvPr>
          <p:cNvCxnSpPr>
            <a:stCxn id="5" idx="3"/>
            <a:endCxn id="2" idx="1"/>
          </p:cNvCxnSpPr>
          <p:nvPr/>
        </p:nvCxnSpPr>
        <p:spPr>
          <a:xfrm>
            <a:off x="3753854" y="3360021"/>
            <a:ext cx="1210031" cy="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63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What is the purpose of source code in a computer program?</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To confuse programmers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To obfuscate instructions </a:t>
            </a:r>
            <a:endParaRPr lang="en-US">
              <a:ea typeface="Open Sans"/>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To express instructions in a user-friendly manner </a:t>
            </a:r>
            <a:endParaRPr lang="en-US">
              <a:solidFill>
                <a:schemeClr val="tx1"/>
              </a:solidFill>
            </a:endParaRP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To serve as decorative elements </a:t>
            </a:r>
            <a:endParaRPr lang="en-US">
              <a:solidFill>
                <a:schemeClr val="tx1"/>
              </a:solidFill>
            </a:endParaRPr>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5631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What is the purpose of source code in a computer program?</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1969963"/>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To confuse programmers </a:t>
            </a: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To obfuscate instructions </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dirty="0">
                <a:solidFill>
                  <a:schemeClr val="tx1"/>
                </a:solidFill>
                <a:latin typeface="Open Sans"/>
                <a:ea typeface="Open Sans"/>
                <a:cs typeface="Open Sans"/>
              </a:rPr>
              <a:t>To express instructions in a user-friendly manner </a:t>
            </a:r>
            <a:endParaRPr lang="en-US"/>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To serve as decorative elements </a:t>
            </a:r>
            <a:endParaRPr lang="en-US" dirty="0"/>
          </a:p>
          <a:p>
            <a:pPr>
              <a:lnSpc>
                <a:spcPct val="200000"/>
              </a:lnSpc>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7A5E5143-1DB5-7A39-08AB-1B76F15F4635}"/>
              </a:ext>
            </a:extLst>
          </p:cNvPr>
          <p:cNvSpPr/>
          <p:nvPr/>
        </p:nvSpPr>
        <p:spPr>
          <a:xfrm>
            <a:off x="1228053" y="2887067"/>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34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EBAD6-1FBF-3F72-DE8F-BE1E5E232F02}"/>
              </a:ext>
            </a:extLst>
          </p:cNvPr>
          <p:cNvSpPr txBox="1"/>
          <p:nvPr/>
        </p:nvSpPr>
        <p:spPr>
          <a:xfrm>
            <a:off x="1452911" y="2279363"/>
            <a:ext cx="6238180" cy="561692"/>
          </a:xfrm>
          <a:prstGeom prst="rect">
            <a:avLst/>
          </a:prstGeom>
          <a:noFill/>
        </p:spPr>
        <p:txBody>
          <a:bodyPr wrap="square" lIns="68580" tIns="34290" rIns="68580" bIns="3429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200" b="1" dirty="0">
                <a:latin typeface="Open Sans"/>
                <a:ea typeface="Open Sans"/>
                <a:cs typeface="Arial"/>
              </a:rPr>
              <a:t>Data Types</a:t>
            </a:r>
            <a:endParaRPr lang="en-US" sz="3200" b="1">
              <a:latin typeface="Arial"/>
              <a:ea typeface="Open Sans"/>
              <a:cs typeface="Arial"/>
            </a:endParaRPr>
          </a:p>
        </p:txBody>
      </p:sp>
    </p:spTree>
    <p:extLst>
      <p:ext uri="{BB962C8B-B14F-4D97-AF65-F5344CB8AC3E}">
        <p14:creationId xmlns:p14="http://schemas.microsoft.com/office/powerpoint/2010/main" val="2872332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522623" y="2310139"/>
            <a:ext cx="8349288" cy="516905"/>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dirty="0">
                <a:latin typeface="Open Sans"/>
                <a:ea typeface="+mn-lt"/>
                <a:cs typeface="+mn-lt"/>
              </a:rPr>
              <a:t>To process and store data, a programming language needs to know the type of data.</a:t>
            </a:r>
            <a:endParaRPr lang="en-US" dirty="0">
              <a:latin typeface="Open Sans"/>
              <a:ea typeface="+mn-lt"/>
              <a:cs typeface="+mn-lt"/>
            </a:endParaRP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Importance of Data Types</a:t>
            </a:r>
            <a:endParaRPr lang="en-US"/>
          </a:p>
        </p:txBody>
      </p:sp>
    </p:spTree>
    <p:extLst>
      <p:ext uri="{BB962C8B-B14F-4D97-AF65-F5344CB8AC3E}">
        <p14:creationId xmlns:p14="http://schemas.microsoft.com/office/powerpoint/2010/main" val="32802772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1255867" y="530941"/>
            <a:ext cx="6278951" cy="581603"/>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Primitive data types are built-in data types used to express the data. </a:t>
            </a: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Primitive Data Types</a:t>
            </a:r>
            <a:endParaRPr lang="en-US"/>
          </a:p>
        </p:txBody>
      </p:sp>
      <p:sp>
        <p:nvSpPr>
          <p:cNvPr id="6" name="Rectangle: Diagonal Corners Rounded 5">
            <a:extLst>
              <a:ext uri="{FF2B5EF4-FFF2-40B4-BE49-F238E27FC236}">
                <a16:creationId xmlns:a16="http://schemas.microsoft.com/office/drawing/2014/main" id="{57D35222-6017-371F-71D0-5A716A64CFEA}"/>
              </a:ext>
            </a:extLst>
          </p:cNvPr>
          <p:cNvSpPr/>
          <p:nvPr/>
        </p:nvSpPr>
        <p:spPr>
          <a:xfrm>
            <a:off x="1320565" y="1382799"/>
            <a:ext cx="1555989" cy="462990"/>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b="1" dirty="0">
                <a:latin typeface="Open Sans"/>
                <a:ea typeface="+mn-lt"/>
                <a:cs typeface="+mn-lt"/>
              </a:rPr>
              <a:t>Numbers</a:t>
            </a:r>
            <a:r>
              <a:rPr lang="en-US" sz="1400" dirty="0">
                <a:latin typeface="Open Sans"/>
                <a:ea typeface="+mn-lt"/>
                <a:cs typeface="+mn-lt"/>
              </a:rPr>
              <a:t> </a:t>
            </a:r>
          </a:p>
        </p:txBody>
      </p:sp>
      <p:sp>
        <p:nvSpPr>
          <p:cNvPr id="7" name="Rectangle: Diagonal Corners Rounded 6">
            <a:extLst>
              <a:ext uri="{FF2B5EF4-FFF2-40B4-BE49-F238E27FC236}">
                <a16:creationId xmlns:a16="http://schemas.microsoft.com/office/drawing/2014/main" id="{F194FBEF-81B0-4695-BD40-C81CD9B14842}"/>
              </a:ext>
            </a:extLst>
          </p:cNvPr>
          <p:cNvSpPr/>
          <p:nvPr/>
        </p:nvSpPr>
        <p:spPr>
          <a:xfrm>
            <a:off x="306962" y="2008214"/>
            <a:ext cx="4003733" cy="764914"/>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dirty="0">
                <a:latin typeface="Open Sans"/>
                <a:ea typeface="Open Sans"/>
                <a:cs typeface="Open Sans"/>
              </a:rPr>
              <a:t>Integers: Whole numbers without a decimal point. </a:t>
            </a:r>
            <a:endParaRPr lang="en-US" dirty="0">
              <a:ea typeface="Open Sans"/>
              <a:cs typeface="Open Sans"/>
            </a:endParaRPr>
          </a:p>
        </p:txBody>
      </p:sp>
      <p:sp>
        <p:nvSpPr>
          <p:cNvPr id="9" name="Rectangle: Diagonal Corners Rounded 8">
            <a:extLst>
              <a:ext uri="{FF2B5EF4-FFF2-40B4-BE49-F238E27FC236}">
                <a16:creationId xmlns:a16="http://schemas.microsoft.com/office/drawing/2014/main" id="{A5427B61-7D23-1A97-D8CC-9DF3BD090D87}"/>
              </a:ext>
            </a:extLst>
          </p:cNvPr>
          <p:cNvSpPr/>
          <p:nvPr/>
        </p:nvSpPr>
        <p:spPr>
          <a:xfrm>
            <a:off x="296179" y="2957119"/>
            <a:ext cx="4003733" cy="77569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Floating points or floats: Numbers with a decimal point. </a:t>
            </a:r>
            <a:endParaRPr lang="en-US">
              <a:latin typeface="Open Sans"/>
              <a:ea typeface="Open Sans"/>
              <a:cs typeface="Open Sans"/>
            </a:endParaRPr>
          </a:p>
        </p:txBody>
      </p:sp>
      <p:sp>
        <p:nvSpPr>
          <p:cNvPr id="10" name="Rectangle: Diagonal Corners Rounded 9">
            <a:extLst>
              <a:ext uri="{FF2B5EF4-FFF2-40B4-BE49-F238E27FC236}">
                <a16:creationId xmlns:a16="http://schemas.microsoft.com/office/drawing/2014/main" id="{790B7F0E-DD18-85EB-B9BA-AEABB4ACEC0A}"/>
              </a:ext>
            </a:extLst>
          </p:cNvPr>
          <p:cNvSpPr/>
          <p:nvPr/>
        </p:nvSpPr>
        <p:spPr>
          <a:xfrm>
            <a:off x="306962" y="3873675"/>
            <a:ext cx="4003733" cy="969791"/>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Strings: Group of characters to represent a name.</a:t>
            </a:r>
            <a:endParaRPr lang="en-US">
              <a:latin typeface="Open Sans"/>
              <a:ea typeface="Open Sans"/>
              <a:cs typeface="Open Sans"/>
            </a:endParaRPr>
          </a:p>
        </p:txBody>
      </p:sp>
      <p:sp>
        <p:nvSpPr>
          <p:cNvPr id="13" name="Rectangle: Diagonal Corners Rounded 12">
            <a:extLst>
              <a:ext uri="{FF2B5EF4-FFF2-40B4-BE49-F238E27FC236}">
                <a16:creationId xmlns:a16="http://schemas.microsoft.com/office/drawing/2014/main" id="{4228DDD6-5800-1428-5410-B0DA2F9DEE5F}"/>
              </a:ext>
            </a:extLst>
          </p:cNvPr>
          <p:cNvSpPr/>
          <p:nvPr/>
        </p:nvSpPr>
        <p:spPr>
          <a:xfrm>
            <a:off x="5806300" y="1350450"/>
            <a:ext cx="1523640" cy="462990"/>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b="1" dirty="0">
                <a:latin typeface="Open Sans"/>
                <a:ea typeface="+mn-lt"/>
                <a:cs typeface="+mn-lt"/>
              </a:rPr>
              <a:t>Boolean</a:t>
            </a:r>
            <a:r>
              <a:rPr lang="en-US" sz="1400" dirty="0">
                <a:latin typeface="Open Sans"/>
                <a:ea typeface="+mn-lt"/>
                <a:cs typeface="+mn-lt"/>
              </a:rPr>
              <a:t> </a:t>
            </a:r>
          </a:p>
        </p:txBody>
      </p:sp>
      <p:sp>
        <p:nvSpPr>
          <p:cNvPr id="14" name="Rectangle: Diagonal Corners Rounded 13">
            <a:extLst>
              <a:ext uri="{FF2B5EF4-FFF2-40B4-BE49-F238E27FC236}">
                <a16:creationId xmlns:a16="http://schemas.microsoft.com/office/drawing/2014/main" id="{832B1C03-AA0F-CBE9-C05C-9E4839BE6EDB}"/>
              </a:ext>
            </a:extLst>
          </p:cNvPr>
          <p:cNvSpPr/>
          <p:nvPr/>
        </p:nvSpPr>
        <p:spPr>
          <a:xfrm>
            <a:off x="4803480" y="2008214"/>
            <a:ext cx="3939035" cy="764914"/>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ea typeface="+mn-lt"/>
                <a:cs typeface="+mn-lt"/>
              </a:rPr>
              <a:t>Boolean values can either be true or false. </a:t>
            </a:r>
            <a:endParaRPr lang="en-US"/>
          </a:p>
        </p:txBody>
      </p:sp>
      <p:sp>
        <p:nvSpPr>
          <p:cNvPr id="15" name="Rectangle: Diagonal Corners Rounded 14">
            <a:extLst>
              <a:ext uri="{FF2B5EF4-FFF2-40B4-BE49-F238E27FC236}">
                <a16:creationId xmlns:a16="http://schemas.microsoft.com/office/drawing/2014/main" id="{65C99633-8D28-55CD-0EA3-377B571829CD}"/>
              </a:ext>
            </a:extLst>
          </p:cNvPr>
          <p:cNvSpPr/>
          <p:nvPr/>
        </p:nvSpPr>
        <p:spPr>
          <a:xfrm>
            <a:off x="4803480" y="2957119"/>
            <a:ext cx="3939035" cy="77569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ea typeface="+mn-lt"/>
                <a:cs typeface="+mn-lt"/>
              </a:rPr>
              <a:t>Most of the decision-making relies on the Boolean value. </a:t>
            </a:r>
            <a:endParaRPr lang="en-US">
              <a:ea typeface="+mn-lt"/>
              <a:cs typeface="+mn-lt"/>
            </a:endParaRPr>
          </a:p>
        </p:txBody>
      </p:sp>
      <p:sp>
        <p:nvSpPr>
          <p:cNvPr id="16" name="Rectangle: Diagonal Corners Rounded 15">
            <a:extLst>
              <a:ext uri="{FF2B5EF4-FFF2-40B4-BE49-F238E27FC236}">
                <a16:creationId xmlns:a16="http://schemas.microsoft.com/office/drawing/2014/main" id="{2FE9A2AB-88CF-DA77-B7AD-9ED4CA620312}"/>
              </a:ext>
            </a:extLst>
          </p:cNvPr>
          <p:cNvSpPr/>
          <p:nvPr/>
        </p:nvSpPr>
        <p:spPr>
          <a:xfrm>
            <a:off x="4803480" y="3873675"/>
            <a:ext cx="3939035" cy="969791"/>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mn-lt"/>
                <a:cs typeface="+mn-lt"/>
              </a:rPr>
              <a:t>For instance, to decide whether to switch between enable and disable the processing of some data.</a:t>
            </a:r>
            <a:r>
              <a:rPr lang="en-US" sz="1400">
                <a:ea typeface="+mn-lt"/>
                <a:cs typeface="+mn-lt"/>
              </a:rPr>
              <a:t> </a:t>
            </a:r>
            <a:endParaRPr lang="en-US"/>
          </a:p>
        </p:txBody>
      </p:sp>
    </p:spTree>
    <p:extLst>
      <p:ext uri="{BB962C8B-B14F-4D97-AF65-F5344CB8AC3E}">
        <p14:creationId xmlns:p14="http://schemas.microsoft.com/office/powerpoint/2010/main" val="1354660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1137254" y="530941"/>
            <a:ext cx="6278951" cy="581603"/>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Primitive data types are built-in data types used to express the data. </a:t>
            </a: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Primitive Data Types</a:t>
            </a:r>
            <a:endParaRPr lang="en-US"/>
          </a:p>
        </p:txBody>
      </p:sp>
      <p:sp>
        <p:nvSpPr>
          <p:cNvPr id="6" name="Rectangle: Diagonal Corners Rounded 5">
            <a:extLst>
              <a:ext uri="{FF2B5EF4-FFF2-40B4-BE49-F238E27FC236}">
                <a16:creationId xmlns:a16="http://schemas.microsoft.com/office/drawing/2014/main" id="{57D35222-6017-371F-71D0-5A716A64CFEA}"/>
              </a:ext>
            </a:extLst>
          </p:cNvPr>
          <p:cNvSpPr/>
          <p:nvPr/>
        </p:nvSpPr>
        <p:spPr>
          <a:xfrm>
            <a:off x="1493093" y="1339667"/>
            <a:ext cx="1588338" cy="462990"/>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b="1" dirty="0">
                <a:latin typeface="Open Sans"/>
                <a:ea typeface="+mn-lt"/>
                <a:cs typeface="+mn-lt"/>
              </a:rPr>
              <a:t>Nothing</a:t>
            </a:r>
          </a:p>
        </p:txBody>
      </p:sp>
      <p:sp>
        <p:nvSpPr>
          <p:cNvPr id="7" name="Rectangle: Diagonal Corners Rounded 6">
            <a:extLst>
              <a:ext uri="{FF2B5EF4-FFF2-40B4-BE49-F238E27FC236}">
                <a16:creationId xmlns:a16="http://schemas.microsoft.com/office/drawing/2014/main" id="{F194FBEF-81B0-4695-BD40-C81CD9B14842}"/>
              </a:ext>
            </a:extLst>
          </p:cNvPr>
          <p:cNvSpPr/>
          <p:nvPr/>
        </p:nvSpPr>
        <p:spPr>
          <a:xfrm>
            <a:off x="317745" y="1965082"/>
            <a:ext cx="4100780" cy="764914"/>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Nothing represents the absence of data.</a:t>
            </a:r>
          </a:p>
        </p:txBody>
      </p:sp>
      <p:sp>
        <p:nvSpPr>
          <p:cNvPr id="9" name="Rectangle: Diagonal Corners Rounded 8">
            <a:extLst>
              <a:ext uri="{FF2B5EF4-FFF2-40B4-BE49-F238E27FC236}">
                <a16:creationId xmlns:a16="http://schemas.microsoft.com/office/drawing/2014/main" id="{A5427B61-7D23-1A97-D8CC-9DF3BD090D87}"/>
              </a:ext>
            </a:extLst>
          </p:cNvPr>
          <p:cNvSpPr/>
          <p:nvPr/>
        </p:nvSpPr>
        <p:spPr>
          <a:xfrm>
            <a:off x="306962" y="2913987"/>
            <a:ext cx="4100780" cy="77569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Null, nothing, undefined, and other data represent the lack of data. </a:t>
            </a:r>
          </a:p>
        </p:txBody>
      </p:sp>
      <p:sp>
        <p:nvSpPr>
          <p:cNvPr id="10" name="Rectangle: Diagonal Corners Rounded 9">
            <a:extLst>
              <a:ext uri="{FF2B5EF4-FFF2-40B4-BE49-F238E27FC236}">
                <a16:creationId xmlns:a16="http://schemas.microsoft.com/office/drawing/2014/main" id="{790B7F0E-DD18-85EB-B9BA-AEABB4ACEC0A}"/>
              </a:ext>
            </a:extLst>
          </p:cNvPr>
          <p:cNvSpPr/>
          <p:nvPr/>
        </p:nvSpPr>
        <p:spPr>
          <a:xfrm>
            <a:off x="306962" y="3830543"/>
            <a:ext cx="4100780" cy="99135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This is essential when the program needs to process only when the data is present. </a:t>
            </a:r>
          </a:p>
        </p:txBody>
      </p:sp>
      <p:sp>
        <p:nvSpPr>
          <p:cNvPr id="13" name="Rectangle: Diagonal Corners Rounded 12">
            <a:extLst>
              <a:ext uri="{FF2B5EF4-FFF2-40B4-BE49-F238E27FC236}">
                <a16:creationId xmlns:a16="http://schemas.microsoft.com/office/drawing/2014/main" id="{4228DDD6-5800-1428-5410-B0DA2F9DEE5F}"/>
              </a:ext>
            </a:extLst>
          </p:cNvPr>
          <p:cNvSpPr/>
          <p:nvPr/>
        </p:nvSpPr>
        <p:spPr>
          <a:xfrm>
            <a:off x="5914130" y="1339667"/>
            <a:ext cx="1620687" cy="462990"/>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b="1" dirty="0">
                <a:latin typeface="Open Sans"/>
                <a:ea typeface="+mn-lt"/>
                <a:cs typeface="+mn-lt"/>
              </a:rPr>
              <a:t>String</a:t>
            </a:r>
          </a:p>
        </p:txBody>
      </p:sp>
      <p:sp>
        <p:nvSpPr>
          <p:cNvPr id="14" name="Rectangle: Diagonal Corners Rounded 13">
            <a:extLst>
              <a:ext uri="{FF2B5EF4-FFF2-40B4-BE49-F238E27FC236}">
                <a16:creationId xmlns:a16="http://schemas.microsoft.com/office/drawing/2014/main" id="{832B1C03-AA0F-CBE9-C05C-9E4839BE6EDB}"/>
              </a:ext>
            </a:extLst>
          </p:cNvPr>
          <p:cNvSpPr/>
          <p:nvPr/>
        </p:nvSpPr>
        <p:spPr>
          <a:xfrm>
            <a:off x="4630952" y="1921950"/>
            <a:ext cx="4187045" cy="764914"/>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Strings are group of characters. </a:t>
            </a:r>
            <a:endParaRPr lang="en-US">
              <a:latin typeface="Open Sans"/>
              <a:ea typeface="Open Sans"/>
              <a:cs typeface="Open Sans"/>
            </a:endParaRPr>
          </a:p>
        </p:txBody>
      </p:sp>
      <p:sp>
        <p:nvSpPr>
          <p:cNvPr id="15" name="Rectangle: Diagonal Corners Rounded 14">
            <a:extLst>
              <a:ext uri="{FF2B5EF4-FFF2-40B4-BE49-F238E27FC236}">
                <a16:creationId xmlns:a16="http://schemas.microsoft.com/office/drawing/2014/main" id="{65C99633-8D28-55CD-0EA3-377B571829CD}"/>
              </a:ext>
            </a:extLst>
          </p:cNvPr>
          <p:cNvSpPr/>
          <p:nvPr/>
        </p:nvSpPr>
        <p:spPr>
          <a:xfrm>
            <a:off x="4630952" y="2870855"/>
            <a:ext cx="4187045" cy="77569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400">
                <a:latin typeface="Open Sans"/>
                <a:ea typeface="Open Sans"/>
                <a:cs typeface="Open Sans"/>
              </a:rPr>
              <a:t>Strings represent names, social media posts, email IDs, postal addresses, blog posts, etc.</a:t>
            </a:r>
          </a:p>
        </p:txBody>
      </p:sp>
      <p:sp>
        <p:nvSpPr>
          <p:cNvPr id="16" name="Rectangle: Diagonal Corners Rounded 15">
            <a:extLst>
              <a:ext uri="{FF2B5EF4-FFF2-40B4-BE49-F238E27FC236}">
                <a16:creationId xmlns:a16="http://schemas.microsoft.com/office/drawing/2014/main" id="{2FE9A2AB-88CF-DA77-B7AD-9ED4CA620312}"/>
              </a:ext>
            </a:extLst>
          </p:cNvPr>
          <p:cNvSpPr/>
          <p:nvPr/>
        </p:nvSpPr>
        <p:spPr>
          <a:xfrm>
            <a:off x="4630952" y="3787411"/>
            <a:ext cx="4187045" cy="991357"/>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400">
                <a:latin typeface="Open Sans"/>
                <a:ea typeface="Open Sans"/>
                <a:cs typeface="Open Sans"/>
              </a:rPr>
              <a:t>For instance, to decide whether to switch between enable and disable the processing of some data. </a:t>
            </a:r>
            <a:endParaRPr lang="en-US">
              <a:latin typeface="Open Sans"/>
              <a:ea typeface="Open Sans"/>
              <a:cs typeface="Open Sans"/>
            </a:endParaRPr>
          </a:p>
        </p:txBody>
      </p:sp>
    </p:spTree>
    <p:extLst>
      <p:ext uri="{BB962C8B-B14F-4D97-AF65-F5344CB8AC3E}">
        <p14:creationId xmlns:p14="http://schemas.microsoft.com/office/powerpoint/2010/main" val="4165702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Which of the following is a primitive data type?</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1600438"/>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Array</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Object</a:t>
            </a:r>
            <a:endParaRPr lang="en-US" dirty="0"/>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cs typeface="Open Sans"/>
              </a:rPr>
              <a:t>Integer</a:t>
            </a:r>
            <a:endParaRPr lang="en-US" dirty="0">
              <a:solidFill>
                <a:schemeClr val="tx1"/>
              </a:solidFill>
            </a:endParaRPr>
          </a:p>
          <a:p>
            <a:pPr marL="342900" lvl="2" indent="-342900">
              <a:buAutoNum type="alphaLcPeriod"/>
            </a:pPr>
            <a:endParaRPr lang="en-US" b="1"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cs typeface="Open Sans"/>
              </a:rPr>
              <a:t>Function</a:t>
            </a:r>
            <a:endParaRPr lang="en-US" dirty="0"/>
          </a:p>
        </p:txBody>
      </p:sp>
    </p:spTree>
    <p:extLst>
      <p:ext uri="{BB962C8B-B14F-4D97-AF65-F5344CB8AC3E}">
        <p14:creationId xmlns:p14="http://schemas.microsoft.com/office/powerpoint/2010/main" val="199980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Computer Program</a:t>
            </a:r>
          </a:p>
        </p:txBody>
      </p:sp>
      <p:sp>
        <p:nvSpPr>
          <p:cNvPr id="6" name="Flowchart: Alternate Process 5">
            <a:extLst>
              <a:ext uri="{FF2B5EF4-FFF2-40B4-BE49-F238E27FC236}">
                <a16:creationId xmlns:a16="http://schemas.microsoft.com/office/drawing/2014/main" id="{FF2F6134-049F-B782-2D92-1EA9545040E2}"/>
              </a:ext>
            </a:extLst>
          </p:cNvPr>
          <p:cNvSpPr/>
          <p:nvPr/>
        </p:nvSpPr>
        <p:spPr>
          <a:xfrm>
            <a:off x="487716" y="915007"/>
            <a:ext cx="6572303" cy="765545"/>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A compute program is like a recipe with a well-defined and orderly sequence of steps.​</a:t>
            </a:r>
          </a:p>
        </p:txBody>
      </p:sp>
      <p:sp>
        <p:nvSpPr>
          <p:cNvPr id="12" name="Flowchart: Alternate Process 11">
            <a:extLst>
              <a:ext uri="{FF2B5EF4-FFF2-40B4-BE49-F238E27FC236}">
                <a16:creationId xmlns:a16="http://schemas.microsoft.com/office/drawing/2014/main" id="{318E6204-23EA-EC35-9652-E51F40E352BE}"/>
              </a:ext>
            </a:extLst>
          </p:cNvPr>
          <p:cNvSpPr/>
          <p:nvPr/>
        </p:nvSpPr>
        <p:spPr>
          <a:xfrm>
            <a:off x="487716" y="2029422"/>
            <a:ext cx="6572303" cy="765545"/>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A computer program requires data that we must provide for the program to return a result.</a:t>
            </a:r>
          </a:p>
        </p:txBody>
      </p:sp>
      <p:sp>
        <p:nvSpPr>
          <p:cNvPr id="13" name="Flowchart: Alternate Process 12">
            <a:extLst>
              <a:ext uri="{FF2B5EF4-FFF2-40B4-BE49-F238E27FC236}">
                <a16:creationId xmlns:a16="http://schemas.microsoft.com/office/drawing/2014/main" id="{B12D5F48-E1D9-CD22-376C-E345D748599D}"/>
              </a:ext>
            </a:extLst>
          </p:cNvPr>
          <p:cNvSpPr/>
          <p:nvPr/>
        </p:nvSpPr>
        <p:spPr>
          <a:xfrm>
            <a:off x="487716" y="3143837"/>
            <a:ext cx="6572303" cy="765545"/>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The order of steps or instructions in a program is very important.</a:t>
            </a:r>
            <a:endParaRPr lang="en-US"/>
          </a:p>
        </p:txBody>
      </p:sp>
      <p:pic>
        <p:nvPicPr>
          <p:cNvPr id="14" name="Picture 13" descr="A computer with gears and icons">
            <a:extLst>
              <a:ext uri="{FF2B5EF4-FFF2-40B4-BE49-F238E27FC236}">
                <a16:creationId xmlns:a16="http://schemas.microsoft.com/office/drawing/2014/main" id="{D57EA754-CCEB-BA3B-809C-31E7E185FA46}"/>
              </a:ext>
            </a:extLst>
          </p:cNvPr>
          <p:cNvPicPr>
            <a:picLocks noChangeAspect="1"/>
          </p:cNvPicPr>
          <p:nvPr/>
        </p:nvPicPr>
        <p:blipFill>
          <a:blip r:embed="rId3"/>
          <a:stretch>
            <a:fillRect/>
          </a:stretch>
        </p:blipFill>
        <p:spPr>
          <a:xfrm>
            <a:off x="7327361" y="3526609"/>
            <a:ext cx="1364368" cy="1364368"/>
          </a:xfrm>
          <a:prstGeom prst="rect">
            <a:avLst/>
          </a:prstGeom>
        </p:spPr>
      </p:pic>
    </p:spTree>
    <p:extLst>
      <p:ext uri="{BB962C8B-B14F-4D97-AF65-F5344CB8AC3E}">
        <p14:creationId xmlns:p14="http://schemas.microsoft.com/office/powerpoint/2010/main" val="3807552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Google Shape;85;p22">
            <a:extLst>
              <a:ext uri="{FF2B5EF4-FFF2-40B4-BE49-F238E27FC236}">
                <a16:creationId xmlns:a16="http://schemas.microsoft.com/office/drawing/2014/main" id="{CECDA2E8-3553-0E69-2E5E-56375B564B42}"/>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7" name="Google Shape;26;g15e7eeb833a_0_52">
            <a:extLst>
              <a:ext uri="{FF2B5EF4-FFF2-40B4-BE49-F238E27FC236}">
                <a16:creationId xmlns:a16="http://schemas.microsoft.com/office/drawing/2014/main" id="{2FCFAF7B-E9F5-1744-CD60-414908898F16}"/>
              </a:ext>
            </a:extLst>
          </p:cNvPr>
          <p:cNvSpPr/>
          <p:nvPr/>
        </p:nvSpPr>
        <p:spPr>
          <a:xfrm>
            <a:off x="1374522" y="904119"/>
            <a:ext cx="6394955" cy="463801"/>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Which of the following is a primitive data type?</a:t>
            </a:r>
            <a:endParaRPr lang="en-US" dirty="0">
              <a:solidFill>
                <a:schemeClr val="tx1"/>
              </a:solidFill>
              <a:latin typeface="Open Sans"/>
              <a:ea typeface="Open Sans"/>
              <a:cs typeface="Open Sans"/>
            </a:endParaRPr>
          </a:p>
        </p:txBody>
      </p:sp>
      <p:pic>
        <p:nvPicPr>
          <p:cNvPr id="8" name="Picture 7" descr="A picture containing icon&#10;&#10;Description automatically generated">
            <a:extLst>
              <a:ext uri="{FF2B5EF4-FFF2-40B4-BE49-F238E27FC236}">
                <a16:creationId xmlns:a16="http://schemas.microsoft.com/office/drawing/2014/main" id="{44FA4180-00FB-DB10-B61F-E4BB45026417}"/>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9" name="TextBox 8">
            <a:extLst>
              <a:ext uri="{FF2B5EF4-FFF2-40B4-BE49-F238E27FC236}">
                <a16:creationId xmlns:a16="http://schemas.microsoft.com/office/drawing/2014/main" id="{0B53D321-4EF1-A059-8FED-B694B42B25A9}"/>
              </a:ext>
            </a:extLst>
          </p:cNvPr>
          <p:cNvSpPr txBox="1"/>
          <p:nvPr/>
        </p:nvSpPr>
        <p:spPr>
          <a:xfrm>
            <a:off x="1373493" y="2013681"/>
            <a:ext cx="5930556" cy="1600438"/>
          </a:xfrm>
          <a:prstGeom prst="rect">
            <a:avLst/>
          </a:prstGeom>
          <a:noFill/>
        </p:spPr>
        <p:txBody>
          <a:bodyPr wrap="square" lIns="91440" tIns="45720" rIns="91440" bIns="45720" anchor="t">
            <a:spAutoFit/>
          </a:bodyPr>
          <a:lstStyle/>
          <a:p>
            <a:pPr marL="342900" lvl="2" indent="-342900">
              <a:buAutoNum type="alphaLcPeriod"/>
            </a:pPr>
            <a:r>
              <a:rPr lang="en-US">
                <a:latin typeface="Open Sans"/>
                <a:ea typeface="Open Sans"/>
                <a:cs typeface="Open Sans"/>
              </a:rPr>
              <a:t>Array</a:t>
            </a:r>
            <a:endParaRPr lang="en-US">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Object</a:t>
            </a:r>
            <a:endParaRPr lang="en-US" dirty="0"/>
          </a:p>
          <a:p>
            <a:pPr marL="342900" lvl="2" indent="-342900">
              <a:buAutoNum type="alphaLcPeriod"/>
            </a:pPr>
            <a:endParaRPr lang="en-US" dirty="0">
              <a:solidFill>
                <a:schemeClr val="tx1"/>
              </a:solidFill>
              <a:latin typeface="Open Sans"/>
              <a:ea typeface="Open Sans"/>
              <a:cs typeface="Open Sans"/>
            </a:endParaRPr>
          </a:p>
          <a:p>
            <a:pPr marL="342900" lvl="2" indent="-342900">
              <a:buAutoNum type="alphaLcPeriod"/>
            </a:pPr>
            <a:r>
              <a:rPr lang="en-US" b="1" dirty="0">
                <a:solidFill>
                  <a:schemeClr val="tx1"/>
                </a:solidFill>
                <a:latin typeface="Open Sans"/>
                <a:ea typeface="Open Sans"/>
                <a:cs typeface="Open Sans"/>
              </a:rPr>
              <a:t>Integer</a:t>
            </a:r>
            <a:endParaRPr lang="en-US" dirty="0">
              <a:solidFill>
                <a:schemeClr val="tx1"/>
              </a:solidFill>
            </a:endParaRPr>
          </a:p>
          <a:p>
            <a:pPr marL="342900" lvl="2" indent="-342900">
              <a:buAutoNum type="alphaLcPeriod"/>
            </a:pPr>
            <a:endParaRPr lang="en-US" b="1" dirty="0">
              <a:solidFill>
                <a:schemeClr val="tx1"/>
              </a:solidFill>
              <a:latin typeface="Open Sans"/>
              <a:ea typeface="Open Sans"/>
              <a:cs typeface="Open Sans"/>
            </a:endParaRPr>
          </a:p>
          <a:p>
            <a:pPr marL="342900" lvl="2" indent="-342900">
              <a:buAutoNum type="alphaLcPeriod"/>
            </a:pPr>
            <a:r>
              <a:rPr lang="en-US" dirty="0">
                <a:solidFill>
                  <a:schemeClr val="tx1"/>
                </a:solidFill>
                <a:latin typeface="Open Sans"/>
                <a:ea typeface="Open Sans"/>
                <a:cs typeface="Open Sans"/>
              </a:rPr>
              <a:t>Function</a:t>
            </a:r>
            <a:endParaRPr lang="en-US" dirty="0"/>
          </a:p>
        </p:txBody>
      </p:sp>
      <p:sp>
        <p:nvSpPr>
          <p:cNvPr id="2" name="Rectangle 1">
            <a:extLst>
              <a:ext uri="{FF2B5EF4-FFF2-40B4-BE49-F238E27FC236}">
                <a16:creationId xmlns:a16="http://schemas.microsoft.com/office/drawing/2014/main" id="{7A5E5143-1DB5-7A39-08AB-1B76F15F4635}"/>
              </a:ext>
            </a:extLst>
          </p:cNvPr>
          <p:cNvSpPr/>
          <p:nvPr/>
        </p:nvSpPr>
        <p:spPr>
          <a:xfrm>
            <a:off x="1228053" y="2887067"/>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533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EBAD6-1FBF-3F72-DE8F-BE1E5E232F02}"/>
              </a:ext>
            </a:extLst>
          </p:cNvPr>
          <p:cNvSpPr txBox="1"/>
          <p:nvPr/>
        </p:nvSpPr>
        <p:spPr>
          <a:xfrm>
            <a:off x="1452911" y="2279363"/>
            <a:ext cx="6238180" cy="561692"/>
          </a:xfrm>
          <a:prstGeom prst="rect">
            <a:avLst/>
          </a:prstGeom>
          <a:noFill/>
        </p:spPr>
        <p:txBody>
          <a:bodyPr wrap="square" lIns="68580" tIns="34290" rIns="68580" bIns="3429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200" b="1" dirty="0">
                <a:latin typeface="Open Sans"/>
                <a:ea typeface="Open Sans"/>
                <a:cs typeface="Arial"/>
              </a:rPr>
              <a:t>Variables</a:t>
            </a:r>
          </a:p>
        </p:txBody>
      </p:sp>
    </p:spTree>
    <p:extLst>
      <p:ext uri="{BB962C8B-B14F-4D97-AF65-F5344CB8AC3E}">
        <p14:creationId xmlns:p14="http://schemas.microsoft.com/office/powerpoint/2010/main" val="1719138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dirty="0">
                <a:latin typeface="Open Sans Semibold"/>
                <a:ea typeface="Open Sans Semibold"/>
                <a:cs typeface="Open Sans Semibold"/>
                <a:sym typeface="Roboto"/>
              </a:rPr>
              <a:t>What are variables?</a:t>
            </a:r>
            <a:endParaRPr lang="en-US" dirty="0"/>
          </a:p>
        </p:txBody>
      </p:sp>
      <p:sp>
        <p:nvSpPr>
          <p:cNvPr id="2" name="TextBox 1">
            <a:extLst>
              <a:ext uri="{FF2B5EF4-FFF2-40B4-BE49-F238E27FC236}">
                <a16:creationId xmlns:a16="http://schemas.microsoft.com/office/drawing/2014/main" id="{31C80B83-2132-DFAC-25F2-2AF26D4B3D5C}"/>
              </a:ext>
            </a:extLst>
          </p:cNvPr>
          <p:cNvSpPr txBox="1"/>
          <p:nvPr/>
        </p:nvSpPr>
        <p:spPr>
          <a:xfrm>
            <a:off x="563531" y="2371695"/>
            <a:ext cx="8016938"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Variables are like buckets which hold data in a computer program</a:t>
            </a:r>
          </a:p>
        </p:txBody>
      </p:sp>
    </p:spTree>
    <p:extLst>
      <p:ext uri="{BB962C8B-B14F-4D97-AF65-F5344CB8AC3E}">
        <p14:creationId xmlns:p14="http://schemas.microsoft.com/office/powerpoint/2010/main" val="3921347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Variables</a:t>
            </a:r>
            <a:endParaRPr lang="en-US" sz="2000" b="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Box 1">
            <a:extLst>
              <a:ext uri="{FF2B5EF4-FFF2-40B4-BE49-F238E27FC236}">
                <a16:creationId xmlns:a16="http://schemas.microsoft.com/office/drawing/2014/main" id="{A2FC0B1D-356D-CAAB-C92E-0FCF3B45B52E}"/>
              </a:ext>
            </a:extLst>
          </p:cNvPr>
          <p:cNvSpPr txBox="1"/>
          <p:nvPr/>
        </p:nvSpPr>
        <p:spPr>
          <a:xfrm>
            <a:off x="3169212" y="857195"/>
            <a:ext cx="2805576" cy="769441"/>
          </a:xfrm>
          <a:prstGeom prst="rect">
            <a:avLst/>
          </a:prstGeom>
          <a:noFill/>
        </p:spPr>
        <p:txBody>
          <a:bodyPr wrap="none" rtlCol="0">
            <a:spAutoFit/>
          </a:bodyPr>
          <a:lstStyle/>
          <a:p>
            <a:r>
              <a:rPr lang="en-US" sz="44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Variables</a:t>
            </a:r>
          </a:p>
        </p:txBody>
      </p:sp>
      <p:sp>
        <p:nvSpPr>
          <p:cNvPr id="8" name="TextBox 7">
            <a:extLst>
              <a:ext uri="{FF2B5EF4-FFF2-40B4-BE49-F238E27FC236}">
                <a16:creationId xmlns:a16="http://schemas.microsoft.com/office/drawing/2014/main" id="{B69D5209-5E81-53FE-43E3-CCCD89026B4B}"/>
              </a:ext>
            </a:extLst>
          </p:cNvPr>
          <p:cNvSpPr txBox="1"/>
          <p:nvPr/>
        </p:nvSpPr>
        <p:spPr>
          <a:xfrm>
            <a:off x="3116313" y="1461680"/>
            <a:ext cx="2911374" cy="230832"/>
          </a:xfrm>
          <a:prstGeom prst="rect">
            <a:avLst/>
          </a:prstGeom>
          <a:noFill/>
        </p:spPr>
        <p:txBody>
          <a:bodyPr wrap="none" rtlCol="0">
            <a:spAutoFit/>
          </a:bodyPr>
          <a:lstStyle/>
          <a:p>
            <a:pPr lvl="1"/>
            <a:r>
              <a:rPr lang="en-US" sz="9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VARIABLES ARE LIKE BUCKETS THAT HOLD DATA</a:t>
            </a:r>
          </a:p>
        </p:txBody>
      </p:sp>
      <p:pic>
        <p:nvPicPr>
          <p:cNvPr id="5" name="Picture 4" descr="A picture containing cup, coffee, sitting, indoor&#10;&#10;Description automatically generated">
            <a:extLst>
              <a:ext uri="{FF2B5EF4-FFF2-40B4-BE49-F238E27FC236}">
                <a16:creationId xmlns:a16="http://schemas.microsoft.com/office/drawing/2014/main" id="{FDDAAE79-AEA1-58F1-8B18-B5444F441F2A}"/>
              </a:ext>
            </a:extLst>
          </p:cNvPr>
          <p:cNvPicPr>
            <a:picLocks noChangeAspect="1"/>
          </p:cNvPicPr>
          <p:nvPr/>
        </p:nvPicPr>
        <p:blipFill>
          <a:blip r:embed="rId4"/>
          <a:stretch>
            <a:fillRect/>
          </a:stretch>
        </p:blipFill>
        <p:spPr>
          <a:xfrm>
            <a:off x="4083126" y="2146909"/>
            <a:ext cx="977747" cy="1073248"/>
          </a:xfrm>
          <a:prstGeom prst="rect">
            <a:avLst/>
          </a:prstGeom>
        </p:spPr>
      </p:pic>
      <p:sp>
        <p:nvSpPr>
          <p:cNvPr id="6" name="TextBox 5">
            <a:extLst>
              <a:ext uri="{FF2B5EF4-FFF2-40B4-BE49-F238E27FC236}">
                <a16:creationId xmlns:a16="http://schemas.microsoft.com/office/drawing/2014/main" id="{EEE0B680-3755-F236-483C-3688970377EE}"/>
              </a:ext>
            </a:extLst>
          </p:cNvPr>
          <p:cNvSpPr txBox="1"/>
          <p:nvPr/>
        </p:nvSpPr>
        <p:spPr>
          <a:xfrm>
            <a:off x="1935453" y="3741313"/>
            <a:ext cx="724878" cy="307777"/>
          </a:xfrm>
          <a:prstGeom prst="rect">
            <a:avLst/>
          </a:prstGeom>
          <a:solidFill>
            <a:schemeClr val="accent1"/>
          </a:solidFill>
        </p:spPr>
        <p:txBody>
          <a:bodyPr wrap="none" rtlCol="0">
            <a:sp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NAME</a:t>
            </a:r>
          </a:p>
        </p:txBody>
      </p:sp>
      <p:sp>
        <p:nvSpPr>
          <p:cNvPr id="9" name="TextBox 8">
            <a:extLst>
              <a:ext uri="{FF2B5EF4-FFF2-40B4-BE49-F238E27FC236}">
                <a16:creationId xmlns:a16="http://schemas.microsoft.com/office/drawing/2014/main" id="{867204E7-77DB-42EE-861A-7BD35AB8D3AC}"/>
              </a:ext>
            </a:extLst>
          </p:cNvPr>
          <p:cNvSpPr txBox="1"/>
          <p:nvPr/>
        </p:nvSpPr>
        <p:spPr>
          <a:xfrm>
            <a:off x="3999566" y="3741313"/>
            <a:ext cx="1144865" cy="307777"/>
          </a:xfrm>
          <a:prstGeom prst="rect">
            <a:avLst/>
          </a:prstGeom>
          <a:solidFill>
            <a:schemeClr val="accent1"/>
          </a:solidFill>
        </p:spPr>
        <p:txBody>
          <a:bodyPr wrap="none" rtlCol="0">
            <a:sp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DATA TYPE</a:t>
            </a:r>
          </a:p>
        </p:txBody>
      </p:sp>
      <p:sp>
        <p:nvSpPr>
          <p:cNvPr id="10" name="TextBox 9">
            <a:extLst>
              <a:ext uri="{FF2B5EF4-FFF2-40B4-BE49-F238E27FC236}">
                <a16:creationId xmlns:a16="http://schemas.microsoft.com/office/drawing/2014/main" id="{348BCFBD-334B-79E5-BAD8-B7A66B3F716B}"/>
              </a:ext>
            </a:extLst>
          </p:cNvPr>
          <p:cNvSpPr txBox="1"/>
          <p:nvPr/>
        </p:nvSpPr>
        <p:spPr>
          <a:xfrm>
            <a:off x="6483666" y="3741312"/>
            <a:ext cx="809837" cy="307777"/>
          </a:xfrm>
          <a:prstGeom prst="rect">
            <a:avLst/>
          </a:prstGeom>
          <a:solidFill>
            <a:schemeClr val="accent1"/>
          </a:solidFill>
        </p:spPr>
        <p:txBody>
          <a:bodyPr wrap="none" rtlCol="0">
            <a:sp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VALUE </a:t>
            </a:r>
          </a:p>
        </p:txBody>
      </p:sp>
      <p:cxnSp>
        <p:nvCxnSpPr>
          <p:cNvPr id="12" name="Curved Connector 11">
            <a:extLst>
              <a:ext uri="{FF2B5EF4-FFF2-40B4-BE49-F238E27FC236}">
                <a16:creationId xmlns:a16="http://schemas.microsoft.com/office/drawing/2014/main" id="{3B55DC26-99B2-4234-433C-F0EF84930071}"/>
              </a:ext>
            </a:extLst>
          </p:cNvPr>
          <p:cNvCxnSpPr>
            <a:stCxn id="5" idx="2"/>
            <a:endCxn id="6" idx="0"/>
          </p:cNvCxnSpPr>
          <p:nvPr/>
        </p:nvCxnSpPr>
        <p:spPr>
          <a:xfrm rot="5400000">
            <a:off x="3174368" y="2343681"/>
            <a:ext cx="521156" cy="2274108"/>
          </a:xfrm>
          <a:prstGeom prst="curvedConnector3">
            <a:avLst/>
          </a:prstGeom>
          <a:ln w="25400" cap="rnd">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B315C647-C853-A352-DC05-F72CD43FD672}"/>
              </a:ext>
            </a:extLst>
          </p:cNvPr>
          <p:cNvCxnSpPr>
            <a:cxnSpLocks/>
            <a:stCxn id="5" idx="2"/>
            <a:endCxn id="9" idx="0"/>
          </p:cNvCxnSpPr>
          <p:nvPr/>
        </p:nvCxnSpPr>
        <p:spPr>
          <a:xfrm rot="5400000">
            <a:off x="4311422" y="3480735"/>
            <a:ext cx="521156" cy="1"/>
          </a:xfrm>
          <a:prstGeom prst="curvedConnector3">
            <a:avLst>
              <a:gd name="adj1" fmla="val 50000"/>
            </a:avLst>
          </a:prstGeom>
          <a:ln w="25400" cap="rnd">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CADF8C4E-60CD-0E47-C358-D9A246AE6C2E}"/>
              </a:ext>
            </a:extLst>
          </p:cNvPr>
          <p:cNvCxnSpPr>
            <a:cxnSpLocks/>
            <a:stCxn id="5" idx="2"/>
            <a:endCxn id="10" idx="0"/>
          </p:cNvCxnSpPr>
          <p:nvPr/>
        </p:nvCxnSpPr>
        <p:spPr>
          <a:xfrm rot="16200000" flipH="1">
            <a:off x="5469715" y="2322441"/>
            <a:ext cx="521155" cy="2316585"/>
          </a:xfrm>
          <a:prstGeom prst="curvedConnector3">
            <a:avLst>
              <a:gd name="adj1" fmla="val 50000"/>
            </a:avLst>
          </a:prstGeom>
          <a:ln w="25400" cap="rnd">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C00667-FCC8-E1F2-C2A2-CF74DEE6FF07}"/>
              </a:ext>
            </a:extLst>
          </p:cNvPr>
          <p:cNvSpPr txBox="1"/>
          <p:nvPr/>
        </p:nvSpPr>
        <p:spPr>
          <a:xfrm>
            <a:off x="3486604" y="4506780"/>
            <a:ext cx="2170787" cy="307777"/>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 Variable holds a value</a:t>
            </a:r>
          </a:p>
        </p:txBody>
      </p:sp>
      <p:sp>
        <p:nvSpPr>
          <p:cNvPr id="14" name="TextBox 13">
            <a:extLst>
              <a:ext uri="{FF2B5EF4-FFF2-40B4-BE49-F238E27FC236}">
                <a16:creationId xmlns:a16="http://schemas.microsoft.com/office/drawing/2014/main" id="{DC9D9FB7-D489-3319-38C1-4C5307733885}"/>
              </a:ext>
            </a:extLst>
          </p:cNvPr>
          <p:cNvSpPr txBox="1"/>
          <p:nvPr/>
        </p:nvSpPr>
        <p:spPr>
          <a:xfrm>
            <a:off x="4305738" y="2520255"/>
            <a:ext cx="521297" cy="523220"/>
          </a:xfrm>
          <a:prstGeom prst="rect">
            <a:avLst/>
          </a:prstGeom>
          <a:noFill/>
        </p:spPr>
        <p:txBody>
          <a:bodyPr wrap="none" rtlCol="0">
            <a:spAutoFit/>
          </a:bodyPr>
          <a:lstStyle/>
          <a:p>
            <a:r>
              <a:rPr lang="en-US" sz="2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pi</a:t>
            </a:r>
          </a:p>
        </p:txBody>
      </p:sp>
      <p:sp>
        <p:nvSpPr>
          <p:cNvPr id="15" name="TextBox 14">
            <a:extLst>
              <a:ext uri="{FF2B5EF4-FFF2-40B4-BE49-F238E27FC236}">
                <a16:creationId xmlns:a16="http://schemas.microsoft.com/office/drawing/2014/main" id="{2A4B170D-541B-26FA-F391-512FA11B825B}"/>
              </a:ext>
            </a:extLst>
          </p:cNvPr>
          <p:cNvSpPr txBox="1"/>
          <p:nvPr/>
        </p:nvSpPr>
        <p:spPr>
          <a:xfrm>
            <a:off x="4316959" y="2128129"/>
            <a:ext cx="510076" cy="215444"/>
          </a:xfrm>
          <a:prstGeom prst="rect">
            <a:avLst/>
          </a:prstGeom>
          <a:noFill/>
        </p:spPr>
        <p:txBody>
          <a:bodyPr wrap="none" rtlCol="0">
            <a:spAutoFit/>
          </a:bodyPr>
          <a:lstStyle/>
          <a:p>
            <a:r>
              <a:rPr lang="en-US"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3.1415</a:t>
            </a:r>
          </a:p>
        </p:txBody>
      </p:sp>
    </p:spTree>
    <p:custDataLst>
      <p:tags r:id="rId1"/>
    </p:custDataLst>
    <p:extLst>
      <p:ext uri="{BB962C8B-B14F-4D97-AF65-F5344CB8AC3E}">
        <p14:creationId xmlns:p14="http://schemas.microsoft.com/office/powerpoint/2010/main" val="284748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511839" y="671120"/>
            <a:ext cx="7443516" cy="462990"/>
          </a:xfrm>
          <a:prstGeom prst="round2DiagRect">
            <a:avLst>
              <a:gd name="adj1" fmla="val 16667"/>
              <a:gd name="adj2" fmla="val 0"/>
            </a:avLst>
          </a:prstGeom>
          <a:solidFill>
            <a:schemeClr val="tx2">
              <a:lumMod val="9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Variables are used to store the data in the computer memory before it gets processed. </a:t>
            </a: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dirty="0">
                <a:latin typeface="Open Sans Semibold"/>
                <a:ea typeface="Open Sans Semibold"/>
                <a:cs typeface="Open Sans Semibold"/>
                <a:sym typeface="Roboto"/>
              </a:rPr>
              <a:t>Variables</a:t>
            </a:r>
            <a:endParaRPr lang="en-US" dirty="0"/>
          </a:p>
        </p:txBody>
      </p:sp>
      <p:sp>
        <p:nvSpPr>
          <p:cNvPr id="24" name="Rectangle 23">
            <a:extLst>
              <a:ext uri="{FF2B5EF4-FFF2-40B4-BE49-F238E27FC236}">
                <a16:creationId xmlns:a16="http://schemas.microsoft.com/office/drawing/2014/main" id="{E202BCF4-52F1-E9C7-90E5-A3C1DDE7DA7D}"/>
              </a:ext>
            </a:extLst>
          </p:cNvPr>
          <p:cNvSpPr/>
          <p:nvPr/>
        </p:nvSpPr>
        <p:spPr>
          <a:xfrm>
            <a:off x="2658285" y="2605596"/>
            <a:ext cx="970421" cy="583157"/>
          </a:xfrm>
          <a:prstGeom prst="rect">
            <a:avLst/>
          </a:prstGeom>
          <a:solidFill>
            <a:srgbClr val="FFFF00">
              <a:alpha val="6964"/>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000" dirty="0">
                <a:solidFill>
                  <a:schemeClr val="tx1"/>
                </a:solidFill>
                <a:latin typeface="Open Sans"/>
                <a:ea typeface="Open Sans"/>
                <a:cs typeface="Open Sans"/>
              </a:rPr>
              <a:t>let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
            <a:extLst>
              <a:ext uri="{FF2B5EF4-FFF2-40B4-BE49-F238E27FC236}">
                <a16:creationId xmlns:a16="http://schemas.microsoft.com/office/drawing/2014/main" id="{E38C6329-462F-1A8D-5C80-26B88344CC29}"/>
              </a:ext>
            </a:extLst>
          </p:cNvPr>
          <p:cNvSpPr txBox="1"/>
          <p:nvPr/>
        </p:nvSpPr>
        <p:spPr>
          <a:xfrm>
            <a:off x="385478" y="2109758"/>
            <a:ext cx="1677062" cy="261610"/>
          </a:xfrm>
          <a:prstGeom prst="rect">
            <a:avLst/>
          </a:prstGeom>
          <a:solidFill>
            <a:srgbClr val="FDDB7B"/>
          </a:solid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a:solidFill>
                  <a:schemeClr val="tx1"/>
                </a:solidFill>
                <a:latin typeface="Open Sans"/>
                <a:ea typeface="Open Sans"/>
                <a:cs typeface="Open Sans"/>
              </a:rPr>
              <a:t>This creates a variable.</a:t>
            </a:r>
            <a:endPar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a:extLst>
              <a:ext uri="{FF2B5EF4-FFF2-40B4-BE49-F238E27FC236}">
                <a16:creationId xmlns:a16="http://schemas.microsoft.com/office/drawing/2014/main" id="{8DB501A2-CE4B-ADB1-4D75-D97ACDA71BEE}"/>
              </a:ext>
            </a:extLst>
          </p:cNvPr>
          <p:cNvSpPr/>
          <p:nvPr/>
        </p:nvSpPr>
        <p:spPr>
          <a:xfrm>
            <a:off x="3742790" y="2605596"/>
            <a:ext cx="654457" cy="583157"/>
          </a:xfrm>
          <a:prstGeom prst="rect">
            <a:avLst/>
          </a:prstGeom>
          <a:solidFill>
            <a:srgbClr val="FFFF00">
              <a:alpha val="6964"/>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000" dirty="0">
                <a:solidFill>
                  <a:schemeClr val="tx1"/>
                </a:solidFill>
                <a:latin typeface="Open Sans"/>
                <a:ea typeface="Open Sans"/>
                <a:cs typeface="Open Sans"/>
              </a:rPr>
              <a:t>pi</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4">
            <a:extLst>
              <a:ext uri="{FF2B5EF4-FFF2-40B4-BE49-F238E27FC236}">
                <a16:creationId xmlns:a16="http://schemas.microsoft.com/office/drawing/2014/main" id="{2B5E7D2D-61A7-E593-7AF6-0D2FBAD3890D}"/>
              </a:ext>
            </a:extLst>
          </p:cNvPr>
          <p:cNvSpPr txBox="1"/>
          <p:nvPr/>
        </p:nvSpPr>
        <p:spPr>
          <a:xfrm>
            <a:off x="2748081" y="3843576"/>
            <a:ext cx="2643874" cy="600164"/>
          </a:xfrm>
          <a:prstGeom prst="rect">
            <a:avLst/>
          </a:prstGeom>
          <a:solidFill>
            <a:srgbClr val="FDDB7B"/>
          </a:solid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a:solidFill>
                  <a:schemeClr val="tx1"/>
                </a:solidFill>
                <a:latin typeface="Open Sans"/>
                <a:ea typeface="Open Sans"/>
                <a:cs typeface="Open Sans"/>
              </a:rPr>
              <a:t>The variable name is defined by the developer and is used to fetch or modify the value.</a:t>
            </a:r>
            <a:endPar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C14344C0-A171-CED6-35B3-4FD3FC444865}"/>
              </a:ext>
            </a:extLst>
          </p:cNvPr>
          <p:cNvSpPr/>
          <p:nvPr/>
        </p:nvSpPr>
        <p:spPr>
          <a:xfrm>
            <a:off x="4483195" y="2605594"/>
            <a:ext cx="422768" cy="583157"/>
          </a:xfrm>
          <a:prstGeom prst="rect">
            <a:avLst/>
          </a:prstGeom>
          <a:solidFill>
            <a:srgbClr val="FFFF00">
              <a:alpha val="6964"/>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000">
                <a:solidFill>
                  <a:schemeClr val="tx1"/>
                </a:solidFill>
                <a:latin typeface="Open Sans"/>
                <a:ea typeface="Open Sans"/>
                <a:cs typeface="Open Sans"/>
              </a:rPr>
              <a:t>=</a:t>
            </a:r>
          </a:p>
        </p:txBody>
      </p:sp>
      <p:sp>
        <p:nvSpPr>
          <p:cNvPr id="29" name="TextBox 6">
            <a:extLst>
              <a:ext uri="{FF2B5EF4-FFF2-40B4-BE49-F238E27FC236}">
                <a16:creationId xmlns:a16="http://schemas.microsoft.com/office/drawing/2014/main" id="{FBC10067-B03A-9F22-4839-C8FC4D64F9BD}"/>
              </a:ext>
            </a:extLst>
          </p:cNvPr>
          <p:cNvSpPr txBox="1"/>
          <p:nvPr/>
        </p:nvSpPr>
        <p:spPr>
          <a:xfrm>
            <a:off x="3372641" y="1359111"/>
            <a:ext cx="2643874" cy="600164"/>
          </a:xfrm>
          <a:prstGeom prst="rect">
            <a:avLst/>
          </a:prstGeom>
          <a:solidFill>
            <a:srgbClr val="FDDB7B"/>
          </a:solid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a:solidFill>
                  <a:schemeClr val="tx1"/>
                </a:solidFill>
                <a:latin typeface="Open Sans"/>
                <a:ea typeface="Open Sans"/>
                <a:cs typeface="Open Sans"/>
              </a:rPr>
              <a:t>Assignment operator: It takes the value on the right and assigns it to the variable on the left.</a:t>
            </a:r>
            <a:endPar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U-turn Arrow 5">
            <a:extLst>
              <a:ext uri="{FF2B5EF4-FFF2-40B4-BE49-F238E27FC236}">
                <a16:creationId xmlns:a16="http://schemas.microsoft.com/office/drawing/2014/main" id="{715B5A19-9EE2-D971-6E65-443C9FA62654}"/>
              </a:ext>
            </a:extLst>
          </p:cNvPr>
          <p:cNvSpPr/>
          <p:nvPr/>
        </p:nvSpPr>
        <p:spPr>
          <a:xfrm flipH="1">
            <a:off x="3985120" y="2167712"/>
            <a:ext cx="2031391" cy="446386"/>
          </a:xfrm>
          <a:prstGeom prst="uturnArrow">
            <a:avLst>
              <a:gd name="adj1" fmla="val 11252"/>
              <a:gd name="adj2" fmla="val 25000"/>
              <a:gd name="adj3" fmla="val 25000"/>
              <a:gd name="adj4" fmla="val 43750"/>
              <a:gd name="adj5" fmla="val 75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21F36557-B937-7CE6-D4AE-19D8BE424679}"/>
              </a:ext>
            </a:extLst>
          </p:cNvPr>
          <p:cNvSpPr/>
          <p:nvPr/>
        </p:nvSpPr>
        <p:spPr>
          <a:xfrm>
            <a:off x="5018785" y="2605594"/>
            <a:ext cx="1636597" cy="583157"/>
          </a:xfrm>
          <a:prstGeom prst="rect">
            <a:avLst/>
          </a:prstGeom>
          <a:solidFill>
            <a:srgbClr val="FFFF00">
              <a:alpha val="6964"/>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000">
                <a:solidFill>
                  <a:schemeClr val="tx1"/>
                </a:solidFill>
                <a:latin typeface="Open Sans"/>
                <a:ea typeface="Open Sans"/>
                <a:cs typeface="Open Sans"/>
              </a:rPr>
              <a:t>3.1415</a:t>
            </a: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9">
            <a:extLst>
              <a:ext uri="{FF2B5EF4-FFF2-40B4-BE49-F238E27FC236}">
                <a16:creationId xmlns:a16="http://schemas.microsoft.com/office/drawing/2014/main" id="{74EC21F8-9A2F-437A-A763-A7D35D6D21E3}"/>
              </a:ext>
            </a:extLst>
          </p:cNvPr>
          <p:cNvSpPr txBox="1"/>
          <p:nvPr/>
        </p:nvSpPr>
        <p:spPr>
          <a:xfrm>
            <a:off x="7719809" y="2109757"/>
            <a:ext cx="1266693" cy="261610"/>
          </a:xfrm>
          <a:prstGeom prst="rect">
            <a:avLst/>
          </a:prstGeom>
          <a:solidFill>
            <a:srgbClr val="FDDB7B"/>
          </a:solid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a:solidFill>
                  <a:schemeClr val="tx1"/>
                </a:solidFill>
                <a:latin typeface="Open Sans"/>
                <a:ea typeface="Open Sans"/>
                <a:cs typeface="Open Sans"/>
              </a:rPr>
              <a:t>This is the value.</a:t>
            </a:r>
          </a:p>
        </p:txBody>
      </p:sp>
      <p:cxnSp>
        <p:nvCxnSpPr>
          <p:cNvPr id="33" name="Elbow Connector 16">
            <a:extLst>
              <a:ext uri="{FF2B5EF4-FFF2-40B4-BE49-F238E27FC236}">
                <a16:creationId xmlns:a16="http://schemas.microsoft.com/office/drawing/2014/main" id="{6AAB1B1D-9ADA-76A2-23E0-0A9700D65C85}"/>
              </a:ext>
            </a:extLst>
          </p:cNvPr>
          <p:cNvCxnSpPr>
            <a:cxnSpLocks/>
          </p:cNvCxnSpPr>
          <p:nvPr/>
        </p:nvCxnSpPr>
        <p:spPr>
          <a:xfrm rot="5400000">
            <a:off x="7316847" y="1709902"/>
            <a:ext cx="525806" cy="1848736"/>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Elbow Connector 6">
            <a:extLst>
              <a:ext uri="{FF2B5EF4-FFF2-40B4-BE49-F238E27FC236}">
                <a16:creationId xmlns:a16="http://schemas.microsoft.com/office/drawing/2014/main" id="{94DD6C2D-8FF2-5DB7-0E46-34D3990B62BA}"/>
              </a:ext>
            </a:extLst>
          </p:cNvPr>
          <p:cNvCxnSpPr>
            <a:cxnSpLocks/>
          </p:cNvCxnSpPr>
          <p:nvPr/>
        </p:nvCxnSpPr>
        <p:spPr>
          <a:xfrm rot="16200000" flipH="1">
            <a:off x="1637807" y="1887479"/>
            <a:ext cx="525807" cy="1509757"/>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Elbow Connector 16">
            <a:extLst>
              <a:ext uri="{FF2B5EF4-FFF2-40B4-BE49-F238E27FC236}">
                <a16:creationId xmlns:a16="http://schemas.microsoft.com/office/drawing/2014/main" id="{E85F74F2-4218-65C1-39E3-58A31E211562}"/>
              </a:ext>
            </a:extLst>
          </p:cNvPr>
          <p:cNvCxnSpPr>
            <a:cxnSpLocks/>
          </p:cNvCxnSpPr>
          <p:nvPr/>
        </p:nvCxnSpPr>
        <p:spPr>
          <a:xfrm>
            <a:off x="4686929" y="1961611"/>
            <a:ext cx="16726" cy="644420"/>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Elbow Connector 16">
            <a:extLst>
              <a:ext uri="{FF2B5EF4-FFF2-40B4-BE49-F238E27FC236}">
                <a16:creationId xmlns:a16="http://schemas.microsoft.com/office/drawing/2014/main" id="{60B0FEEA-D13E-17C0-76A7-F9339A998EC6}"/>
              </a:ext>
            </a:extLst>
          </p:cNvPr>
          <p:cNvCxnSpPr>
            <a:cxnSpLocks/>
          </p:cNvCxnSpPr>
          <p:nvPr/>
        </p:nvCxnSpPr>
        <p:spPr>
          <a:xfrm>
            <a:off x="4072297" y="3190875"/>
            <a:ext cx="16726" cy="644420"/>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Diagonal Corners Rounded 1">
            <a:extLst>
              <a:ext uri="{FF2B5EF4-FFF2-40B4-BE49-F238E27FC236}">
                <a16:creationId xmlns:a16="http://schemas.microsoft.com/office/drawing/2014/main" id="{EF8637B6-21C8-EB6B-4301-DC08AC36D934}"/>
              </a:ext>
            </a:extLst>
          </p:cNvPr>
          <p:cNvSpPr/>
          <p:nvPr/>
        </p:nvSpPr>
        <p:spPr>
          <a:xfrm>
            <a:off x="2474349" y="4606922"/>
            <a:ext cx="4187044" cy="355160"/>
          </a:xfrm>
          <a:prstGeom prst="round2DiagRect">
            <a:avLst>
              <a:gd name="adj1" fmla="val 16667"/>
              <a:gd name="adj2" fmla="val 0"/>
            </a:avLst>
          </a:prstGeom>
          <a:solidFill>
            <a:schemeClr val="accent3">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50000"/>
              </a:lnSpc>
            </a:pPr>
            <a:r>
              <a:rPr lang="en-US" sz="1050">
                <a:latin typeface="Open Sans"/>
                <a:ea typeface="+mn-lt"/>
                <a:cs typeface="+mn-lt"/>
              </a:rPr>
              <a:t>The above example show the components of a variable.</a:t>
            </a:r>
          </a:p>
        </p:txBody>
      </p:sp>
    </p:spTree>
    <p:extLst>
      <p:ext uri="{BB962C8B-B14F-4D97-AF65-F5344CB8AC3E}">
        <p14:creationId xmlns:p14="http://schemas.microsoft.com/office/powerpoint/2010/main" val="2230986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rPr>
              <a:t>Variables | JavaScript</a:t>
            </a:r>
            <a:endParaRPr lang="en-US" sz="2000" b="0" dirty="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0CC00667-FCC8-E1F2-C2A2-CF74DEE6FF07}"/>
              </a:ext>
            </a:extLst>
          </p:cNvPr>
          <p:cNvSpPr txBox="1"/>
          <p:nvPr/>
        </p:nvSpPr>
        <p:spPr>
          <a:xfrm>
            <a:off x="588217" y="1160319"/>
            <a:ext cx="3983783" cy="646331"/>
          </a:xfrm>
          <a:prstGeom prst="rect">
            <a:avLst/>
          </a:prstGeom>
          <a:noFill/>
        </p:spPr>
        <p:txBody>
          <a:bodyPr wrap="none" rtlCol="0">
            <a:spAutoFit/>
          </a:bodyPr>
          <a:lstStyle/>
          <a:p>
            <a:r>
              <a:rPr lang="en-US" sz="3600" b="1" dirty="0">
                <a:solidFill>
                  <a:srgbClr val="002060"/>
                </a:solidFill>
                <a:latin typeface="Consolas" panose="020B0609020204030204" pitchFamily="49" charset="0"/>
                <a:ea typeface="Open Sans" panose="020B0606030504020204" pitchFamily="34" charset="0"/>
                <a:cs typeface="Consolas" panose="020B0609020204030204" pitchFamily="49" charset="0"/>
              </a:rPr>
              <a:t>let pi = 3.1415</a:t>
            </a:r>
          </a:p>
        </p:txBody>
      </p:sp>
      <p:sp>
        <p:nvSpPr>
          <p:cNvPr id="18" name="TextBox 17">
            <a:extLst>
              <a:ext uri="{FF2B5EF4-FFF2-40B4-BE49-F238E27FC236}">
                <a16:creationId xmlns:a16="http://schemas.microsoft.com/office/drawing/2014/main" id="{ABE18143-42D4-ECBE-E34D-8554810E2009}"/>
              </a:ext>
            </a:extLst>
          </p:cNvPr>
          <p:cNvSpPr txBox="1"/>
          <p:nvPr/>
        </p:nvSpPr>
        <p:spPr>
          <a:xfrm>
            <a:off x="588217" y="1711964"/>
            <a:ext cx="3983783" cy="646331"/>
          </a:xfrm>
          <a:prstGeom prst="rect">
            <a:avLst/>
          </a:prstGeom>
          <a:noFill/>
        </p:spPr>
        <p:txBody>
          <a:bodyPr wrap="none" rtlCol="0">
            <a:spAutoFit/>
          </a:bodyPr>
          <a:lstStyle/>
          <a:p>
            <a:r>
              <a:rPr lang="en-US" sz="3600" b="1" dirty="0">
                <a:solidFill>
                  <a:srgbClr val="002060"/>
                </a:solidFill>
                <a:latin typeface="Consolas" panose="020B0609020204030204" pitchFamily="49" charset="0"/>
                <a:ea typeface="Open Sans" panose="020B0606030504020204" pitchFamily="34" charset="0"/>
                <a:cs typeface="Consolas" panose="020B0609020204030204" pitchFamily="49" charset="0"/>
              </a:rPr>
              <a:t>let radius = </a:t>
            </a:r>
            <a:r>
              <a:rPr lang="en-US" sz="3600" b="1" dirty="0">
                <a:solidFill>
                  <a:schemeClr val="accent1"/>
                </a:solidFill>
                <a:latin typeface="Consolas" panose="020B0609020204030204" pitchFamily="49" charset="0"/>
                <a:ea typeface="Open Sans" panose="020B0606030504020204" pitchFamily="34" charset="0"/>
                <a:cs typeface="Consolas" panose="020B0609020204030204" pitchFamily="49" charset="0"/>
              </a:rPr>
              <a:t>25</a:t>
            </a:r>
          </a:p>
        </p:txBody>
      </p:sp>
      <p:sp>
        <p:nvSpPr>
          <p:cNvPr id="13" name="Rectangle 12">
            <a:extLst>
              <a:ext uri="{FF2B5EF4-FFF2-40B4-BE49-F238E27FC236}">
                <a16:creationId xmlns:a16="http://schemas.microsoft.com/office/drawing/2014/main" id="{944EA956-87E9-C34B-94A2-8E763AF77DC8}"/>
              </a:ext>
            </a:extLst>
          </p:cNvPr>
          <p:cNvSpPr/>
          <p:nvPr/>
        </p:nvSpPr>
        <p:spPr>
          <a:xfrm>
            <a:off x="540913" y="953037"/>
            <a:ext cx="7179972" cy="22409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87766627-C631-45D8-24DE-9BDCCF1293E3}"/>
              </a:ext>
            </a:extLst>
          </p:cNvPr>
          <p:cNvSpPr txBox="1"/>
          <p:nvPr/>
        </p:nvSpPr>
        <p:spPr>
          <a:xfrm>
            <a:off x="528035" y="702849"/>
            <a:ext cx="3429144" cy="253916"/>
          </a:xfrm>
          <a:prstGeom prst="rect">
            <a:avLst/>
          </a:prstGeom>
          <a:solidFill>
            <a:srgbClr val="FFFF00"/>
          </a:solidFill>
        </p:spPr>
        <p:txBody>
          <a:bodyPr wrap="none" rtlCol="0">
            <a:spAutoFit/>
          </a:bodyPr>
          <a:lstStyle/>
          <a:p>
            <a:r>
              <a:rPr lang="en-US" sz="1050" b="1" dirty="0">
                <a:solidFill>
                  <a:schemeClr val="tx1"/>
                </a:solidFill>
                <a:latin typeface="Open Sans" panose="020B0606030504020204" pitchFamily="34" charset="0"/>
                <a:ea typeface="Open Sans" panose="020B0606030504020204" pitchFamily="34" charset="0"/>
                <a:cs typeface="Open Sans" panose="020B0606030504020204" pitchFamily="34" charset="0"/>
              </a:rPr>
              <a:t>A PROGRAM TO COMPUTE THE AREA OF A CIRCLE</a:t>
            </a:r>
          </a:p>
        </p:txBody>
      </p:sp>
      <p:sp>
        <p:nvSpPr>
          <p:cNvPr id="20" name="TextBox 19">
            <a:extLst>
              <a:ext uri="{FF2B5EF4-FFF2-40B4-BE49-F238E27FC236}">
                <a16:creationId xmlns:a16="http://schemas.microsoft.com/office/drawing/2014/main" id="{25B215C8-9711-E071-5A14-3D1CB5520A91}"/>
              </a:ext>
            </a:extLst>
          </p:cNvPr>
          <p:cNvSpPr txBox="1"/>
          <p:nvPr/>
        </p:nvSpPr>
        <p:spPr>
          <a:xfrm>
            <a:off x="601095" y="2318686"/>
            <a:ext cx="7023076" cy="646331"/>
          </a:xfrm>
          <a:prstGeom prst="rect">
            <a:avLst/>
          </a:prstGeom>
          <a:noFill/>
        </p:spPr>
        <p:txBody>
          <a:bodyPr wrap="none" rtlCol="0">
            <a:spAutoFit/>
          </a:bodyPr>
          <a:lstStyle/>
          <a:p>
            <a:r>
              <a:rPr lang="en-US" sz="3600" b="1" dirty="0">
                <a:solidFill>
                  <a:srgbClr val="002060"/>
                </a:solidFill>
                <a:latin typeface="Consolas" panose="020B0609020204030204" pitchFamily="49" charset="0"/>
                <a:ea typeface="Open Sans" panose="020B0606030504020204" pitchFamily="34" charset="0"/>
                <a:cs typeface="Consolas" panose="020B0609020204030204" pitchFamily="49" charset="0"/>
              </a:rPr>
              <a:t>let area = pi * radius ** 2</a:t>
            </a:r>
          </a:p>
        </p:txBody>
      </p:sp>
      <p:sp>
        <p:nvSpPr>
          <p:cNvPr id="2" name="Rectangle 1">
            <a:extLst>
              <a:ext uri="{FF2B5EF4-FFF2-40B4-BE49-F238E27FC236}">
                <a16:creationId xmlns:a16="http://schemas.microsoft.com/office/drawing/2014/main" id="{775F9343-6AA7-E246-CD9C-0D49BBA9EE16}"/>
              </a:ext>
            </a:extLst>
          </p:cNvPr>
          <p:cNvSpPr/>
          <p:nvPr/>
        </p:nvSpPr>
        <p:spPr>
          <a:xfrm>
            <a:off x="4063284" y="2421229"/>
            <a:ext cx="515155" cy="328411"/>
          </a:xfrm>
          <a:prstGeom prst="rect">
            <a:avLst/>
          </a:prstGeom>
          <a:noFill/>
          <a:ln w="12700">
            <a:solidFill>
              <a:srgbClr val="FF0000"/>
            </a:solidFill>
            <a:prstDash val="sysDash"/>
            <a:extLst>
              <a:ext uri="{C807C97D-BFC1-408E-A445-0C87EB9F89A2}">
                <ask:lineSketchStyleProps xmlns:ask="http://schemas.microsoft.com/office/drawing/2018/sketchyshapes" sd="1219033472">
                  <a:custGeom>
                    <a:avLst/>
                    <a:gdLst>
                      <a:gd name="connsiteX0" fmla="*/ 0 w 515155"/>
                      <a:gd name="connsiteY0" fmla="*/ 0 h 328411"/>
                      <a:gd name="connsiteX1" fmla="*/ 515155 w 515155"/>
                      <a:gd name="connsiteY1" fmla="*/ 0 h 328411"/>
                      <a:gd name="connsiteX2" fmla="*/ 515155 w 515155"/>
                      <a:gd name="connsiteY2" fmla="*/ 328411 h 328411"/>
                      <a:gd name="connsiteX3" fmla="*/ 0 w 515155"/>
                      <a:gd name="connsiteY3" fmla="*/ 328411 h 328411"/>
                      <a:gd name="connsiteX4" fmla="*/ 0 w 515155"/>
                      <a:gd name="connsiteY4" fmla="*/ 0 h 32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28411" extrusionOk="0">
                        <a:moveTo>
                          <a:pt x="0" y="0"/>
                        </a:moveTo>
                        <a:cubicBezTo>
                          <a:pt x="189709" y="-17181"/>
                          <a:pt x="336717" y="19103"/>
                          <a:pt x="515155" y="0"/>
                        </a:cubicBezTo>
                        <a:cubicBezTo>
                          <a:pt x="532772" y="71767"/>
                          <a:pt x="497153" y="199418"/>
                          <a:pt x="515155" y="328411"/>
                        </a:cubicBezTo>
                        <a:cubicBezTo>
                          <a:pt x="283498" y="382395"/>
                          <a:pt x="231542" y="267440"/>
                          <a:pt x="0" y="328411"/>
                        </a:cubicBezTo>
                        <a:cubicBezTo>
                          <a:pt x="-22681" y="250882"/>
                          <a:pt x="33855" y="13469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98E5C383-09BF-8659-D369-50B44B901D86}"/>
              </a:ext>
            </a:extLst>
          </p:cNvPr>
          <p:cNvSpPr/>
          <p:nvPr/>
        </p:nvSpPr>
        <p:spPr>
          <a:xfrm>
            <a:off x="6424411" y="2407544"/>
            <a:ext cx="588135" cy="328411"/>
          </a:xfrm>
          <a:prstGeom prst="rect">
            <a:avLst/>
          </a:prstGeom>
          <a:noFill/>
          <a:ln w="12700">
            <a:solidFill>
              <a:srgbClr val="FF0000"/>
            </a:solidFill>
            <a:prstDash val="sysDash"/>
            <a:extLst>
              <a:ext uri="{C807C97D-BFC1-408E-A445-0C87EB9F89A2}">
                <ask:lineSketchStyleProps xmlns:ask="http://schemas.microsoft.com/office/drawing/2018/sketchyshapes" sd="1219033472">
                  <a:custGeom>
                    <a:avLst/>
                    <a:gdLst>
                      <a:gd name="connsiteX0" fmla="*/ 0 w 588135"/>
                      <a:gd name="connsiteY0" fmla="*/ 0 h 328411"/>
                      <a:gd name="connsiteX1" fmla="*/ 588135 w 588135"/>
                      <a:gd name="connsiteY1" fmla="*/ 0 h 328411"/>
                      <a:gd name="connsiteX2" fmla="*/ 588135 w 588135"/>
                      <a:gd name="connsiteY2" fmla="*/ 328411 h 328411"/>
                      <a:gd name="connsiteX3" fmla="*/ 0 w 588135"/>
                      <a:gd name="connsiteY3" fmla="*/ 328411 h 328411"/>
                      <a:gd name="connsiteX4" fmla="*/ 0 w 588135"/>
                      <a:gd name="connsiteY4" fmla="*/ 0 h 32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35" h="328411" extrusionOk="0">
                        <a:moveTo>
                          <a:pt x="0" y="0"/>
                        </a:moveTo>
                        <a:cubicBezTo>
                          <a:pt x="248426" y="-55084"/>
                          <a:pt x="318642" y="10638"/>
                          <a:pt x="588135" y="0"/>
                        </a:cubicBezTo>
                        <a:cubicBezTo>
                          <a:pt x="605752" y="71767"/>
                          <a:pt x="570133" y="199418"/>
                          <a:pt x="588135" y="328411"/>
                        </a:cubicBezTo>
                        <a:cubicBezTo>
                          <a:pt x="455218" y="377047"/>
                          <a:pt x="190745" y="298332"/>
                          <a:pt x="0" y="328411"/>
                        </a:cubicBezTo>
                        <a:cubicBezTo>
                          <a:pt x="-22681" y="250882"/>
                          <a:pt x="33855" y="13469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4F878211-87FC-22B0-F36D-A54D18EAAF07}"/>
              </a:ext>
            </a:extLst>
          </p:cNvPr>
          <p:cNvSpPr txBox="1"/>
          <p:nvPr/>
        </p:nvSpPr>
        <p:spPr>
          <a:xfrm>
            <a:off x="3391760" y="3571739"/>
            <a:ext cx="1858202" cy="261610"/>
          </a:xfrm>
          <a:prstGeom prst="rect">
            <a:avLst/>
          </a:prstGeom>
          <a:solidFill>
            <a:srgbClr val="C00000"/>
          </a:solidFill>
        </p:spPr>
        <p:txBody>
          <a:bodyPr wrap="none"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Multiplication Operator</a:t>
            </a:r>
          </a:p>
        </p:txBody>
      </p:sp>
      <p:cxnSp>
        <p:nvCxnSpPr>
          <p:cNvPr id="6" name="Straight Connector 5">
            <a:extLst>
              <a:ext uri="{FF2B5EF4-FFF2-40B4-BE49-F238E27FC236}">
                <a16:creationId xmlns:a16="http://schemas.microsoft.com/office/drawing/2014/main" id="{96DA00CA-B19E-B07A-7312-2EA7652D857F}"/>
              </a:ext>
            </a:extLst>
          </p:cNvPr>
          <p:cNvCxnSpPr>
            <a:stCxn id="2" idx="2"/>
            <a:endCxn id="10" idx="0"/>
          </p:cNvCxnSpPr>
          <p:nvPr/>
        </p:nvCxnSpPr>
        <p:spPr>
          <a:xfrm flipH="1">
            <a:off x="4320861" y="2749640"/>
            <a:ext cx="1" cy="82209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C0D083-B6D5-5F8E-AF3D-71F37EA046CF}"/>
              </a:ext>
            </a:extLst>
          </p:cNvPr>
          <p:cNvSpPr txBox="1"/>
          <p:nvPr/>
        </p:nvSpPr>
        <p:spPr>
          <a:xfrm>
            <a:off x="5745294" y="3571739"/>
            <a:ext cx="1946367" cy="261610"/>
          </a:xfrm>
          <a:prstGeom prst="rect">
            <a:avLst/>
          </a:prstGeom>
          <a:solidFill>
            <a:srgbClr val="C00000"/>
          </a:solidFill>
        </p:spPr>
        <p:txBody>
          <a:bodyPr wrap="none"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Exponentiation Operator</a:t>
            </a:r>
          </a:p>
        </p:txBody>
      </p:sp>
      <p:cxnSp>
        <p:nvCxnSpPr>
          <p:cNvPr id="15" name="Straight Connector 14">
            <a:extLst>
              <a:ext uri="{FF2B5EF4-FFF2-40B4-BE49-F238E27FC236}">
                <a16:creationId xmlns:a16="http://schemas.microsoft.com/office/drawing/2014/main" id="{1B286C11-C958-353F-2E24-7D265E2987F0}"/>
              </a:ext>
            </a:extLst>
          </p:cNvPr>
          <p:cNvCxnSpPr/>
          <p:nvPr/>
        </p:nvCxnSpPr>
        <p:spPr>
          <a:xfrm flipH="1">
            <a:off x="6718477" y="2749639"/>
            <a:ext cx="1" cy="82209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64D91B7-7C0C-B243-50EF-0436B7E6B99F}"/>
              </a:ext>
            </a:extLst>
          </p:cNvPr>
          <p:cNvSpPr/>
          <p:nvPr/>
        </p:nvSpPr>
        <p:spPr>
          <a:xfrm>
            <a:off x="1757966" y="4330666"/>
            <a:ext cx="3889419" cy="631065"/>
          </a:xfrm>
          <a:prstGeom prst="roundRect">
            <a:avLst/>
          </a:prstGeom>
          <a:solidFill>
            <a:schemeClr val="l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1963.4375</a:t>
            </a:r>
          </a:p>
        </p:txBody>
      </p:sp>
      <p:sp>
        <p:nvSpPr>
          <p:cNvPr id="17" name="TextBox 16">
            <a:extLst>
              <a:ext uri="{FF2B5EF4-FFF2-40B4-BE49-F238E27FC236}">
                <a16:creationId xmlns:a16="http://schemas.microsoft.com/office/drawing/2014/main" id="{17E2E344-4A4A-34D0-21E6-D22D03444C9F}"/>
              </a:ext>
            </a:extLst>
          </p:cNvPr>
          <p:cNvSpPr txBox="1"/>
          <p:nvPr/>
        </p:nvSpPr>
        <p:spPr>
          <a:xfrm>
            <a:off x="1852698" y="4076750"/>
            <a:ext cx="676788" cy="253916"/>
          </a:xfrm>
          <a:prstGeom prst="rect">
            <a:avLst/>
          </a:prstGeom>
          <a:solidFill>
            <a:srgbClr val="00B0F0"/>
          </a:solidFill>
        </p:spPr>
        <p:txBody>
          <a:bodyPr wrap="none" rtlCol="0">
            <a:spAutoFit/>
          </a:bodyPr>
          <a:lstStyle/>
          <a:p>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RESULT</a:t>
            </a:r>
          </a:p>
        </p:txBody>
      </p:sp>
      <p:sp>
        <p:nvSpPr>
          <p:cNvPr id="21" name="Rectangle 20">
            <a:extLst>
              <a:ext uri="{FF2B5EF4-FFF2-40B4-BE49-F238E27FC236}">
                <a16:creationId xmlns:a16="http://schemas.microsoft.com/office/drawing/2014/main" id="{5F0A66F4-834B-C84C-93EA-2B4B359BAE15}"/>
              </a:ext>
            </a:extLst>
          </p:cNvPr>
          <p:cNvSpPr/>
          <p:nvPr/>
        </p:nvSpPr>
        <p:spPr>
          <a:xfrm>
            <a:off x="1626091" y="2382249"/>
            <a:ext cx="1142868" cy="583157"/>
          </a:xfrm>
          <a:prstGeom prst="rect">
            <a:avLst/>
          </a:prstGeom>
          <a:solidFill>
            <a:schemeClr val="accent5">
              <a:lumMod val="60000"/>
              <a:lumOff val="40000"/>
              <a:alpha val="6964"/>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Straight Arrow Connector 21">
            <a:extLst>
              <a:ext uri="{FF2B5EF4-FFF2-40B4-BE49-F238E27FC236}">
                <a16:creationId xmlns:a16="http://schemas.microsoft.com/office/drawing/2014/main" id="{BF36E730-89A0-B980-2122-913F91964A8C}"/>
              </a:ext>
            </a:extLst>
          </p:cNvPr>
          <p:cNvCxnSpPr>
            <a:stCxn id="21" idx="2"/>
            <a:endCxn id="17" idx="0"/>
          </p:cNvCxnSpPr>
          <p:nvPr/>
        </p:nvCxnSpPr>
        <p:spPr>
          <a:xfrm flipH="1">
            <a:off x="2191092" y="2965406"/>
            <a:ext cx="6433" cy="11113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99756D7-1084-7D21-DE13-64ED664565FC}"/>
                  </a:ext>
                </a:extLst>
              </p:cNvPr>
              <p:cNvSpPr txBox="1"/>
              <p:nvPr/>
            </p:nvSpPr>
            <p:spPr>
              <a:xfrm>
                <a:off x="7840476" y="1720395"/>
                <a:ext cx="1005532" cy="629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ctrlPr>
                        </m:sSupPr>
                        <m:e>
                          <m:r>
                            <a:rPr lang="en-US" sz="4000" b="1" i="1" smtClean="0">
                              <a:solidFill>
                                <a:schemeClr val="bg1"/>
                              </a:solidFill>
                              <a:latin typeface="Cambria Math" panose="02040503050406030204" pitchFamily="18" charset="0"/>
                              <a:ea typeface="Cambria Math" panose="02040503050406030204" pitchFamily="18" charset="0"/>
                              <a:cs typeface="Open Sans" panose="020B0606030504020204" pitchFamily="34" charset="0"/>
                            </a:rPr>
                            <m:t>𝝅</m:t>
                          </m:r>
                          <m:r>
                            <a:rPr lang="en-US" sz="4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𝒓</m:t>
                          </m:r>
                        </m:e>
                        <m:sup>
                          <m:r>
                            <a:rPr lang="en-US" sz="4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𝟐</m:t>
                          </m:r>
                        </m:sup>
                      </m:sSup>
                    </m:oMath>
                  </m:oMathPara>
                </a14:m>
                <a:endPar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a:extLst>
                  <a:ext uri="{FF2B5EF4-FFF2-40B4-BE49-F238E27FC236}">
                    <a16:creationId xmlns:a16="http://schemas.microsoft.com/office/drawing/2014/main" id="{499756D7-1084-7D21-DE13-64ED664565FC}"/>
                  </a:ext>
                </a:extLst>
              </p:cNvPr>
              <p:cNvSpPr txBox="1">
                <a:spLocks noRot="1" noChangeAspect="1" noMove="1" noResize="1" noEditPoints="1" noAdjustHandles="1" noChangeArrowheads="1" noChangeShapeType="1" noTextEdit="1"/>
              </p:cNvSpPr>
              <p:nvPr/>
            </p:nvSpPr>
            <p:spPr>
              <a:xfrm>
                <a:off x="7840476" y="1720395"/>
                <a:ext cx="1005532" cy="629468"/>
              </a:xfrm>
              <a:prstGeom prst="rect">
                <a:avLst/>
              </a:prstGeom>
              <a:blipFill>
                <a:blip r:embed="rId4"/>
                <a:stretch>
                  <a:fillRect l="-6250" t="-2000" r="-375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9836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Variables | JavaScript</a:t>
            </a:r>
            <a:endParaRPr lang="en-US" sz="2000" b="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0CC00667-FCC8-E1F2-C2A2-CF74DEE6FF07}"/>
              </a:ext>
            </a:extLst>
          </p:cNvPr>
          <p:cNvSpPr txBox="1"/>
          <p:nvPr/>
        </p:nvSpPr>
        <p:spPr>
          <a:xfrm>
            <a:off x="1923316" y="1862217"/>
            <a:ext cx="5503430" cy="646331"/>
          </a:xfrm>
          <a:prstGeom prst="rect">
            <a:avLst/>
          </a:prstGeom>
          <a:solidFill>
            <a:schemeClr val="tx1"/>
          </a:solidFill>
        </p:spPr>
        <p:txBody>
          <a:bodyPr wrap="none" rtlCol="0">
            <a:spAutoFit/>
          </a:bodyPr>
          <a:lstStyle/>
          <a:p>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let user = "John Doe"</a:t>
            </a:r>
          </a:p>
        </p:txBody>
      </p:sp>
      <p:sp>
        <p:nvSpPr>
          <p:cNvPr id="5" name="TextBox 4">
            <a:extLst>
              <a:ext uri="{FF2B5EF4-FFF2-40B4-BE49-F238E27FC236}">
                <a16:creationId xmlns:a16="http://schemas.microsoft.com/office/drawing/2014/main" id="{E80532DC-0830-659C-C1BC-33E1D9828811}"/>
              </a:ext>
            </a:extLst>
          </p:cNvPr>
          <p:cNvSpPr txBox="1"/>
          <p:nvPr/>
        </p:nvSpPr>
        <p:spPr>
          <a:xfrm>
            <a:off x="1923316" y="2405349"/>
            <a:ext cx="4996881" cy="646331"/>
          </a:xfrm>
          <a:prstGeom prst="rect">
            <a:avLst/>
          </a:prstGeom>
          <a:solidFill>
            <a:schemeClr val="tx1"/>
          </a:solidFill>
        </p:spPr>
        <p:txBody>
          <a:bodyPr wrap="none" rtlCol="0">
            <a:spAutoFit/>
          </a:bodyPr>
          <a:lstStyle/>
          <a:p>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err="1">
                <a:solidFill>
                  <a:schemeClr val="bg1"/>
                </a:solidFill>
                <a:latin typeface="Consolas" panose="020B0609020204030204" pitchFamily="49" charset="0"/>
                <a:ea typeface="Open Sans" panose="020B0606030504020204" pitchFamily="34" charset="0"/>
                <a:cs typeface="Consolas" panose="020B0609020204030204" pitchFamily="49" charset="0"/>
              </a:rPr>
              <a:t>isAdmin</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 false</a:t>
            </a:r>
          </a:p>
        </p:txBody>
      </p:sp>
      <p:sp>
        <p:nvSpPr>
          <p:cNvPr id="7" name="TextBox 6">
            <a:extLst>
              <a:ext uri="{FF2B5EF4-FFF2-40B4-BE49-F238E27FC236}">
                <a16:creationId xmlns:a16="http://schemas.microsoft.com/office/drawing/2014/main" id="{A74F5F79-169D-A35F-A1B3-DD47B8E74F98}"/>
              </a:ext>
            </a:extLst>
          </p:cNvPr>
          <p:cNvSpPr txBox="1"/>
          <p:nvPr/>
        </p:nvSpPr>
        <p:spPr>
          <a:xfrm>
            <a:off x="1923316" y="1394769"/>
            <a:ext cx="4237057" cy="646331"/>
          </a:xfrm>
          <a:prstGeom prst="rect">
            <a:avLst/>
          </a:prstGeom>
          <a:solidFill>
            <a:schemeClr val="tx1"/>
          </a:solidFill>
        </p:spPr>
        <p:txBody>
          <a:bodyPr wrap="none" rtlCol="0">
            <a:spAutoFit/>
          </a:bodyPr>
          <a:lstStyle/>
          <a:p>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let cost = 20.35</a:t>
            </a:r>
          </a:p>
        </p:txBody>
      </p:sp>
    </p:spTree>
    <p:custDataLst>
      <p:tags r:id="rId1"/>
    </p:custDataLst>
    <p:extLst>
      <p:ext uri="{BB962C8B-B14F-4D97-AF65-F5344CB8AC3E}">
        <p14:creationId xmlns:p14="http://schemas.microsoft.com/office/powerpoint/2010/main" val="2907640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Variables | Java</a:t>
            </a:r>
            <a:endParaRPr lang="en-US" sz="2000" b="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0CC00667-FCC8-E1F2-C2A2-CF74DEE6FF07}"/>
              </a:ext>
            </a:extLst>
          </p:cNvPr>
          <p:cNvSpPr txBox="1"/>
          <p:nvPr/>
        </p:nvSpPr>
        <p:spPr>
          <a:xfrm>
            <a:off x="1923316" y="1862217"/>
            <a:ext cx="6263253" cy="646331"/>
          </a:xfrm>
          <a:prstGeom prst="rect">
            <a:avLst/>
          </a:prstGeom>
          <a:solidFill>
            <a:schemeClr val="tx1"/>
          </a:solidFill>
        </p:spPr>
        <p:txBody>
          <a:bodyPr wrap="none" rtlCol="0">
            <a:spAutoFit/>
          </a:bodyPr>
          <a:lstStyle/>
          <a:p>
            <a:r>
              <a:rPr lang="en-US" sz="3600" b="1" dirty="0">
                <a:solidFill>
                  <a:schemeClr val="accent6">
                    <a:lumMod val="40000"/>
                    <a:lumOff val="60000"/>
                  </a:schemeClr>
                </a:solidFill>
                <a:latin typeface="Consolas" panose="020B0609020204030204" pitchFamily="49" charset="0"/>
                <a:ea typeface="Open Sans" panose="020B0606030504020204" pitchFamily="34" charset="0"/>
                <a:cs typeface="Consolas" panose="020B0609020204030204" pitchFamily="49" charset="0"/>
              </a:rPr>
              <a:t>String</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user = "John Doe"</a:t>
            </a:r>
          </a:p>
        </p:txBody>
      </p:sp>
      <p:sp>
        <p:nvSpPr>
          <p:cNvPr id="5" name="TextBox 4">
            <a:extLst>
              <a:ext uri="{FF2B5EF4-FFF2-40B4-BE49-F238E27FC236}">
                <a16:creationId xmlns:a16="http://schemas.microsoft.com/office/drawing/2014/main" id="{E80532DC-0830-659C-C1BC-33E1D9828811}"/>
              </a:ext>
            </a:extLst>
          </p:cNvPr>
          <p:cNvSpPr txBox="1"/>
          <p:nvPr/>
        </p:nvSpPr>
        <p:spPr>
          <a:xfrm>
            <a:off x="1923316" y="2405349"/>
            <a:ext cx="6009979" cy="646331"/>
          </a:xfrm>
          <a:prstGeom prst="rect">
            <a:avLst/>
          </a:prstGeom>
          <a:solidFill>
            <a:schemeClr val="tx1"/>
          </a:solidFill>
        </p:spPr>
        <p:txBody>
          <a:bodyPr wrap="none" rtlCol="0">
            <a:spAutoFit/>
          </a:bodyPr>
          <a:lstStyle/>
          <a:p>
            <a:r>
              <a:rPr lang="en-US" sz="3600" b="1" dirty="0" err="1">
                <a:solidFill>
                  <a:schemeClr val="accent6">
                    <a:lumMod val="40000"/>
                    <a:lumOff val="60000"/>
                  </a:schemeClr>
                </a:solidFill>
                <a:latin typeface="Consolas" panose="020B0609020204030204" pitchFamily="49" charset="0"/>
                <a:ea typeface="Open Sans" panose="020B0606030504020204" pitchFamily="34" charset="0"/>
                <a:cs typeface="Consolas" panose="020B0609020204030204" pitchFamily="49" charset="0"/>
              </a:rPr>
              <a:t>boolean</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a:t>
            </a:r>
            <a:r>
              <a:rPr lang="en-US" sz="3600" b="1" dirty="0" err="1">
                <a:solidFill>
                  <a:schemeClr val="bg1"/>
                </a:solidFill>
                <a:latin typeface="Consolas" panose="020B0609020204030204" pitchFamily="49" charset="0"/>
                <a:ea typeface="Open Sans" panose="020B0606030504020204" pitchFamily="34" charset="0"/>
                <a:cs typeface="Consolas" panose="020B0609020204030204" pitchFamily="49" charset="0"/>
              </a:rPr>
              <a:t>isAdmin</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 false</a:t>
            </a:r>
          </a:p>
        </p:txBody>
      </p:sp>
      <p:sp>
        <p:nvSpPr>
          <p:cNvPr id="7" name="TextBox 6">
            <a:extLst>
              <a:ext uri="{FF2B5EF4-FFF2-40B4-BE49-F238E27FC236}">
                <a16:creationId xmlns:a16="http://schemas.microsoft.com/office/drawing/2014/main" id="{A74F5F79-169D-A35F-A1B3-DD47B8E74F98}"/>
              </a:ext>
            </a:extLst>
          </p:cNvPr>
          <p:cNvSpPr txBox="1"/>
          <p:nvPr/>
        </p:nvSpPr>
        <p:spPr>
          <a:xfrm>
            <a:off x="1923316" y="1394769"/>
            <a:ext cx="4743606" cy="646331"/>
          </a:xfrm>
          <a:prstGeom prst="rect">
            <a:avLst/>
          </a:prstGeom>
          <a:solidFill>
            <a:schemeClr val="tx1"/>
          </a:solidFill>
        </p:spPr>
        <p:txBody>
          <a:bodyPr wrap="none" rtlCol="0">
            <a:spAutoFit/>
          </a:bodyPr>
          <a:lstStyle/>
          <a:p>
            <a:r>
              <a:rPr lang="en-US" sz="3600" b="1" dirty="0">
                <a:solidFill>
                  <a:schemeClr val="accent6">
                    <a:lumMod val="40000"/>
                    <a:lumOff val="60000"/>
                  </a:schemeClr>
                </a:solidFill>
                <a:latin typeface="Consolas" panose="020B0609020204030204" pitchFamily="49" charset="0"/>
                <a:ea typeface="Open Sans" panose="020B0606030504020204" pitchFamily="34" charset="0"/>
                <a:cs typeface="Consolas" panose="020B0609020204030204" pitchFamily="49" charset="0"/>
              </a:rPr>
              <a:t>float</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cost = 20.35</a:t>
            </a:r>
          </a:p>
        </p:txBody>
      </p:sp>
    </p:spTree>
    <p:custDataLst>
      <p:tags r:id="rId1"/>
    </p:custDataLst>
    <p:extLst>
      <p:ext uri="{BB962C8B-B14F-4D97-AF65-F5344CB8AC3E}">
        <p14:creationId xmlns:p14="http://schemas.microsoft.com/office/powerpoint/2010/main" val="578219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0B3B5303-273E-3622-2DEE-3CEC01825AE6}"/>
              </a:ext>
            </a:extLst>
          </p:cNvPr>
          <p:cNvSpPr/>
          <p:nvPr/>
        </p:nvSpPr>
        <p:spPr>
          <a:xfrm>
            <a:off x="253047" y="1156356"/>
            <a:ext cx="8532600" cy="484556"/>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Variable names must not begin with a number. </a:t>
            </a:r>
          </a:p>
        </p:txBody>
      </p:sp>
      <p:sp>
        <p:nvSpPr>
          <p:cNvPr id="12" name="Google Shape;85;p22">
            <a:extLst>
              <a:ext uri="{FF2B5EF4-FFF2-40B4-BE49-F238E27FC236}">
                <a16:creationId xmlns:a16="http://schemas.microsoft.com/office/drawing/2014/main" id="{54A5971F-3C7A-ED72-2A8A-BD3851D520D3}"/>
              </a:ext>
            </a:extLst>
          </p:cNvPr>
          <p:cNvSpPr txBox="1">
            <a:spLocks noGrp="1"/>
          </p:cNvSpPr>
          <p:nvPr/>
        </p:nvSpPr>
        <p:spPr>
          <a:xfrm>
            <a:off x="-5168" y="1569"/>
            <a:ext cx="7234599"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1400" b="1" i="0" u="none" strike="noStrike" cap="none">
                <a:solidFill>
                  <a:srgbClr val="2E318E"/>
                </a:solidFill>
                <a:latin typeface="Montserrat"/>
                <a:ea typeface="Montserrat"/>
                <a:cs typeface="Montserrat"/>
                <a:sym typeface="Montserrat"/>
              </a:defRPr>
            </a:lvl9pPr>
          </a:lstStyle>
          <a:p>
            <a:r>
              <a:rPr lang="en-IN" sz="2000">
                <a:latin typeface="Open Sans Semibold"/>
                <a:ea typeface="Open Sans Semibold"/>
                <a:cs typeface="Open Sans Semibold"/>
                <a:sym typeface="Roboto"/>
              </a:rPr>
              <a:t>Naming a Variable</a:t>
            </a:r>
            <a:endParaRPr lang="en-US"/>
          </a:p>
        </p:txBody>
      </p:sp>
      <p:sp>
        <p:nvSpPr>
          <p:cNvPr id="6" name="Rectangle: Diagonal Corners Rounded 5">
            <a:extLst>
              <a:ext uri="{FF2B5EF4-FFF2-40B4-BE49-F238E27FC236}">
                <a16:creationId xmlns:a16="http://schemas.microsoft.com/office/drawing/2014/main" id="{921F41FC-D582-7642-16AE-9ABBC5ACFCB1}"/>
              </a:ext>
            </a:extLst>
          </p:cNvPr>
          <p:cNvSpPr/>
          <p:nvPr/>
        </p:nvSpPr>
        <p:spPr>
          <a:xfrm>
            <a:off x="253047" y="1943515"/>
            <a:ext cx="8532600" cy="495339"/>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Variable names must be meaningful.</a:t>
            </a:r>
          </a:p>
        </p:txBody>
      </p:sp>
      <p:sp>
        <p:nvSpPr>
          <p:cNvPr id="9" name="Rectangle: Diagonal Corners Rounded 8">
            <a:extLst>
              <a:ext uri="{FF2B5EF4-FFF2-40B4-BE49-F238E27FC236}">
                <a16:creationId xmlns:a16="http://schemas.microsoft.com/office/drawing/2014/main" id="{7E40019D-8651-9A9E-5EE2-81586BBE6FC7}"/>
              </a:ext>
            </a:extLst>
          </p:cNvPr>
          <p:cNvSpPr/>
          <p:nvPr/>
        </p:nvSpPr>
        <p:spPr>
          <a:xfrm>
            <a:off x="220698" y="2687544"/>
            <a:ext cx="8532600" cy="495339"/>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In practice, begin the variable name with a lower-case character. </a:t>
            </a:r>
          </a:p>
        </p:txBody>
      </p:sp>
      <p:sp>
        <p:nvSpPr>
          <p:cNvPr id="10" name="Rectangle: Diagonal Corners Rounded 9">
            <a:extLst>
              <a:ext uri="{FF2B5EF4-FFF2-40B4-BE49-F238E27FC236}">
                <a16:creationId xmlns:a16="http://schemas.microsoft.com/office/drawing/2014/main" id="{A6468EC0-ECCC-9C38-BD36-E200230463CF}"/>
              </a:ext>
            </a:extLst>
          </p:cNvPr>
          <p:cNvSpPr/>
          <p:nvPr/>
        </p:nvSpPr>
        <p:spPr>
          <a:xfrm>
            <a:off x="220698" y="3431572"/>
            <a:ext cx="8532600" cy="721782"/>
          </a:xfrm>
          <a:prstGeom prst="round2DiagRect">
            <a:avLst>
              <a:gd name="adj1" fmla="val 16667"/>
              <a:gd name="adj2" fmla="val 0"/>
            </a:avLst>
          </a:prstGeom>
          <a:solidFill>
            <a:schemeClr val="accent5">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lIns="68580" tIns="34290" rIns="68580" bIns="3429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400">
                <a:latin typeface="Open Sans"/>
                <a:ea typeface="+mn-lt"/>
                <a:cs typeface="+mn-lt"/>
              </a:rPr>
              <a:t>If the variable has two words, then begin the first word with a small letter and the second word with an upper case. Alternatively, use an underscore to separate the words.</a:t>
            </a:r>
          </a:p>
        </p:txBody>
      </p:sp>
    </p:spTree>
    <p:extLst>
      <p:ext uri="{BB962C8B-B14F-4D97-AF65-F5344CB8AC3E}">
        <p14:creationId xmlns:p14="http://schemas.microsoft.com/office/powerpoint/2010/main" val="551822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Naming</a:t>
            </a: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Variables</a:t>
            </a:r>
            <a:endParaRPr lang="en-US" sz="2000" b="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5">
            <a:extLst>
              <a:ext uri="{FF2B5EF4-FFF2-40B4-BE49-F238E27FC236}">
                <a16:creationId xmlns:a16="http://schemas.microsoft.com/office/drawing/2014/main" id="{6D9716FD-BB83-3000-89D4-AA4DD162385A}"/>
              </a:ext>
            </a:extLst>
          </p:cNvPr>
          <p:cNvSpPr txBox="1"/>
          <p:nvPr/>
        </p:nvSpPr>
        <p:spPr>
          <a:xfrm>
            <a:off x="2326834" y="2248584"/>
            <a:ext cx="4743606"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a:solidFill>
                  <a:srgbClr val="FF8589"/>
                </a:solidFill>
                <a:latin typeface="Consolas" panose="020B0609020204030204" pitchFamily="49" charset="0"/>
                <a:ea typeface="Open Sans" panose="020B0606030504020204" pitchFamily="34" charset="0"/>
                <a:cs typeface="Consolas" panose="020B0609020204030204" pitchFamily="49" charset="0"/>
              </a:rPr>
              <a:t>04</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Login = true</a:t>
            </a:r>
          </a:p>
        </p:txBody>
      </p:sp>
      <p:pic>
        <p:nvPicPr>
          <p:cNvPr id="10" name="Graphic 9" descr="Badge Cross with solid fill">
            <a:extLst>
              <a:ext uri="{FF2B5EF4-FFF2-40B4-BE49-F238E27FC236}">
                <a16:creationId xmlns:a16="http://schemas.microsoft.com/office/drawing/2014/main" id="{FBE19446-3453-E977-80FA-D4C8C6EFF5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1296" y="2256566"/>
            <a:ext cx="630365" cy="630365"/>
          </a:xfrm>
          <a:prstGeom prst="rect">
            <a:avLst/>
          </a:prstGeom>
        </p:spPr>
      </p:pic>
      <p:sp>
        <p:nvSpPr>
          <p:cNvPr id="11" name="TextBox 10">
            <a:extLst>
              <a:ext uri="{FF2B5EF4-FFF2-40B4-BE49-F238E27FC236}">
                <a16:creationId xmlns:a16="http://schemas.microsoft.com/office/drawing/2014/main" id="{036A03FA-0F18-C228-545E-419F3D463DEB}"/>
              </a:ext>
            </a:extLst>
          </p:cNvPr>
          <p:cNvSpPr txBox="1"/>
          <p:nvPr/>
        </p:nvSpPr>
        <p:spPr>
          <a:xfrm>
            <a:off x="2268324" y="3837904"/>
            <a:ext cx="4607352" cy="338554"/>
          </a:xfrm>
          <a:prstGeom prst="rect">
            <a:avLst/>
          </a:prstGeom>
          <a:noFill/>
        </p:spPr>
        <p:txBody>
          <a:bodyPr wrap="non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Variable names must not begin with a number</a:t>
            </a:r>
          </a:p>
        </p:txBody>
      </p:sp>
    </p:spTree>
    <p:custDataLst>
      <p:tags r:id="rId1"/>
    </p:custDataLst>
    <p:extLst>
      <p:ext uri="{BB962C8B-B14F-4D97-AF65-F5344CB8AC3E}">
        <p14:creationId xmlns:p14="http://schemas.microsoft.com/office/powerpoint/2010/main" val="96162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0" y="0"/>
            <a:ext cx="7316728" cy="454729"/>
          </a:xfrm>
          <a:prstGeom prst="rect">
            <a:avLst/>
          </a:prstGeom>
        </p:spPr>
        <p:txBody>
          <a:bodyPr spcFirstLastPara="1" wrap="square" lIns="91425" tIns="91425" rIns="91425" bIns="91425" anchor="t" anchorCtr="0">
            <a:noAutofit/>
          </a:bodyPr>
          <a:lstStyle/>
          <a:p>
            <a:r>
              <a:rPr lang="en-US" sz="2000">
                <a:latin typeface="Open Sans Semibold"/>
                <a:ea typeface="Open Sans"/>
                <a:cs typeface="Calibri"/>
              </a:rPr>
              <a:t>Source Code</a:t>
            </a:r>
          </a:p>
        </p:txBody>
      </p:sp>
      <p:grpSp>
        <p:nvGrpSpPr>
          <p:cNvPr id="29" name="Group 28">
            <a:extLst>
              <a:ext uri="{FF2B5EF4-FFF2-40B4-BE49-F238E27FC236}">
                <a16:creationId xmlns:a16="http://schemas.microsoft.com/office/drawing/2014/main" id="{531C55D1-501B-0BEF-0AD6-3B92824A32BB}"/>
              </a:ext>
            </a:extLst>
          </p:cNvPr>
          <p:cNvGrpSpPr/>
          <p:nvPr/>
        </p:nvGrpSpPr>
        <p:grpSpPr>
          <a:xfrm>
            <a:off x="456437" y="789230"/>
            <a:ext cx="6614214" cy="3780923"/>
            <a:chOff x="913633" y="746697"/>
            <a:chExt cx="6614214" cy="3780923"/>
          </a:xfrm>
        </p:grpSpPr>
        <p:sp>
          <p:nvSpPr>
            <p:cNvPr id="13" name="Flowchart: Alternate Process 12">
              <a:extLst>
                <a:ext uri="{FF2B5EF4-FFF2-40B4-BE49-F238E27FC236}">
                  <a16:creationId xmlns:a16="http://schemas.microsoft.com/office/drawing/2014/main" id="{FDC56005-B668-C54D-C52E-39D55B82FEA4}"/>
                </a:ext>
              </a:extLst>
            </p:cNvPr>
            <p:cNvSpPr/>
            <p:nvPr/>
          </p:nvSpPr>
          <p:spPr>
            <a:xfrm>
              <a:off x="913633" y="746697"/>
              <a:ext cx="6614214" cy="1056518"/>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Humans write computer programs as plain text using a high-level programming language. This is known as </a:t>
              </a: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source code</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Flowchart: Alternate Process 16">
              <a:extLst>
                <a:ext uri="{FF2B5EF4-FFF2-40B4-BE49-F238E27FC236}">
                  <a16:creationId xmlns:a16="http://schemas.microsoft.com/office/drawing/2014/main" id="{B2C6FFCE-55B5-5656-B758-1BD0099732D9}"/>
                </a:ext>
              </a:extLst>
            </p:cNvPr>
            <p:cNvSpPr/>
            <p:nvPr/>
          </p:nvSpPr>
          <p:spPr>
            <a:xfrm>
              <a:off x="913633" y="2122615"/>
              <a:ext cx="6614214" cy="1056519"/>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This is the human readable program written as plain text that developers build, which ultimately becomes machine code and is executed by the computer​.</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8" name="Flowchart: Alternate Process 17">
              <a:extLst>
                <a:ext uri="{FF2B5EF4-FFF2-40B4-BE49-F238E27FC236}">
                  <a16:creationId xmlns:a16="http://schemas.microsoft.com/office/drawing/2014/main" id="{B8E9B06B-DD42-5723-680D-856BDD5363CC}"/>
                </a:ext>
              </a:extLst>
            </p:cNvPr>
            <p:cNvSpPr/>
            <p:nvPr/>
          </p:nvSpPr>
          <p:spPr>
            <a:xfrm>
              <a:off x="913633" y="3471102"/>
              <a:ext cx="6614214" cy="1056518"/>
            </a:xfrm>
            <a:prstGeom prst="flowChartAlternateProcess">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Most languages have a set of constructs and features that are similar.​</a:t>
              </a:r>
            </a:p>
          </p:txBody>
        </p:sp>
      </p:grpSp>
      <p:pic>
        <p:nvPicPr>
          <p:cNvPr id="30" name="Picture 29" descr="A computer with gears and icons">
            <a:extLst>
              <a:ext uri="{FF2B5EF4-FFF2-40B4-BE49-F238E27FC236}">
                <a16:creationId xmlns:a16="http://schemas.microsoft.com/office/drawing/2014/main" id="{1C8E6C8E-4FD9-5392-B57A-27A5501DB328}"/>
              </a:ext>
            </a:extLst>
          </p:cNvPr>
          <p:cNvPicPr>
            <a:picLocks noChangeAspect="1"/>
          </p:cNvPicPr>
          <p:nvPr/>
        </p:nvPicPr>
        <p:blipFill>
          <a:blip r:embed="rId3"/>
          <a:stretch>
            <a:fillRect/>
          </a:stretch>
        </p:blipFill>
        <p:spPr>
          <a:xfrm>
            <a:off x="7327361" y="3526609"/>
            <a:ext cx="1364368" cy="1364368"/>
          </a:xfrm>
          <a:prstGeom prst="rect">
            <a:avLst/>
          </a:prstGeom>
        </p:spPr>
      </p:pic>
    </p:spTree>
    <p:extLst>
      <p:ext uri="{BB962C8B-B14F-4D97-AF65-F5344CB8AC3E}">
        <p14:creationId xmlns:p14="http://schemas.microsoft.com/office/powerpoint/2010/main" val="3827108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Naming Variables</a:t>
            </a:r>
            <a:endParaRPr lang="en-US" sz="2000" b="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5">
            <a:extLst>
              <a:ext uri="{FF2B5EF4-FFF2-40B4-BE49-F238E27FC236}">
                <a16:creationId xmlns:a16="http://schemas.microsoft.com/office/drawing/2014/main" id="{6D9716FD-BB83-3000-89D4-AA4DD162385A}"/>
              </a:ext>
            </a:extLst>
          </p:cNvPr>
          <p:cNvSpPr txBox="1"/>
          <p:nvPr/>
        </p:nvSpPr>
        <p:spPr>
          <a:xfrm>
            <a:off x="1856755" y="1057288"/>
            <a:ext cx="6263253"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err="1">
                <a:solidFill>
                  <a:srgbClr val="FF8589"/>
                </a:solidFill>
                <a:latin typeface="Consolas" panose="020B0609020204030204" pitchFamily="49" charset="0"/>
                <a:ea typeface="Open Sans" panose="020B0606030504020204" pitchFamily="34" charset="0"/>
                <a:cs typeface="Consolas" panose="020B0609020204030204" pitchFamily="49" charset="0"/>
              </a:rPr>
              <a:t>DL_Login_Conf</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true</a:t>
            </a:r>
          </a:p>
        </p:txBody>
      </p:sp>
      <p:pic>
        <p:nvPicPr>
          <p:cNvPr id="10" name="Graphic 9" descr="Badge Cross with solid fill">
            <a:extLst>
              <a:ext uri="{FF2B5EF4-FFF2-40B4-BE49-F238E27FC236}">
                <a16:creationId xmlns:a16="http://schemas.microsoft.com/office/drawing/2014/main" id="{FBE19446-3453-E977-80FA-D4C8C6EFF5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217" y="1065270"/>
            <a:ext cx="630365" cy="630365"/>
          </a:xfrm>
          <a:prstGeom prst="rect">
            <a:avLst/>
          </a:prstGeom>
        </p:spPr>
      </p:pic>
      <p:sp>
        <p:nvSpPr>
          <p:cNvPr id="11" name="TextBox 10">
            <a:extLst>
              <a:ext uri="{FF2B5EF4-FFF2-40B4-BE49-F238E27FC236}">
                <a16:creationId xmlns:a16="http://schemas.microsoft.com/office/drawing/2014/main" id="{036A03FA-0F18-C228-545E-419F3D463DEB}"/>
              </a:ext>
            </a:extLst>
          </p:cNvPr>
          <p:cNvSpPr txBox="1"/>
          <p:nvPr/>
        </p:nvSpPr>
        <p:spPr>
          <a:xfrm>
            <a:off x="1482705" y="3837904"/>
            <a:ext cx="6000361" cy="338554"/>
          </a:xfrm>
          <a:prstGeom prst="rect">
            <a:avLst/>
          </a:prstGeom>
          <a:noFill/>
        </p:spPr>
        <p:txBody>
          <a:bodyPr wrap="non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Variable names must be easy to understand and meaningful</a:t>
            </a:r>
          </a:p>
        </p:txBody>
      </p:sp>
      <p:sp>
        <p:nvSpPr>
          <p:cNvPr id="7" name="TextBox 6">
            <a:extLst>
              <a:ext uri="{FF2B5EF4-FFF2-40B4-BE49-F238E27FC236}">
                <a16:creationId xmlns:a16="http://schemas.microsoft.com/office/drawing/2014/main" id="{031ECC34-FF4E-BCEA-8090-617D64E4C3D1}"/>
              </a:ext>
            </a:extLst>
          </p:cNvPr>
          <p:cNvSpPr txBox="1"/>
          <p:nvPr/>
        </p:nvSpPr>
        <p:spPr>
          <a:xfrm>
            <a:off x="1856755" y="2214904"/>
            <a:ext cx="5503430"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err="1">
                <a:solidFill>
                  <a:srgbClr val="00B050"/>
                </a:solidFill>
                <a:latin typeface="Consolas" panose="020B0609020204030204" pitchFamily="49" charset="0"/>
                <a:ea typeface="Open Sans" panose="020B0606030504020204" pitchFamily="34" charset="0"/>
                <a:cs typeface="Consolas" panose="020B0609020204030204" pitchFamily="49" charset="0"/>
              </a:rPr>
              <a:t>isLoggedIn</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true</a:t>
            </a:r>
          </a:p>
        </p:txBody>
      </p:sp>
      <p:pic>
        <p:nvPicPr>
          <p:cNvPr id="3" name="Graphic 2" descr="Badge Tick1 with solid fill">
            <a:extLst>
              <a:ext uri="{FF2B5EF4-FFF2-40B4-BE49-F238E27FC236}">
                <a16:creationId xmlns:a16="http://schemas.microsoft.com/office/drawing/2014/main" id="{217C670E-6A95-0015-28AD-4872851650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217" y="2256567"/>
            <a:ext cx="630366" cy="630366"/>
          </a:xfrm>
          <a:prstGeom prst="rect">
            <a:avLst/>
          </a:prstGeom>
        </p:spPr>
      </p:pic>
    </p:spTree>
    <p:custDataLst>
      <p:tags r:id="rId1"/>
    </p:custDataLst>
    <p:extLst>
      <p:ext uri="{BB962C8B-B14F-4D97-AF65-F5344CB8AC3E}">
        <p14:creationId xmlns:p14="http://schemas.microsoft.com/office/powerpoint/2010/main" val="111955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Naming Variables</a:t>
            </a:r>
            <a:endParaRPr lang="en-US" sz="2000" b="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TextBox 10">
            <a:extLst>
              <a:ext uri="{FF2B5EF4-FFF2-40B4-BE49-F238E27FC236}">
                <a16:creationId xmlns:a16="http://schemas.microsoft.com/office/drawing/2014/main" id="{036A03FA-0F18-C228-545E-419F3D463DEB}"/>
              </a:ext>
            </a:extLst>
          </p:cNvPr>
          <p:cNvSpPr txBox="1"/>
          <p:nvPr/>
        </p:nvSpPr>
        <p:spPr>
          <a:xfrm>
            <a:off x="1923678" y="3837903"/>
            <a:ext cx="5296643" cy="338554"/>
          </a:xfrm>
          <a:prstGeom prst="rect">
            <a:avLst/>
          </a:prstGeom>
          <a:noFill/>
        </p:spPr>
        <p:txBody>
          <a:bodyPr wrap="non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Use </a:t>
            </a: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camelCased</a:t>
            </a: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 variable names for easy readability </a:t>
            </a:r>
          </a:p>
        </p:txBody>
      </p:sp>
      <p:sp>
        <p:nvSpPr>
          <p:cNvPr id="7" name="TextBox 6">
            <a:extLst>
              <a:ext uri="{FF2B5EF4-FFF2-40B4-BE49-F238E27FC236}">
                <a16:creationId xmlns:a16="http://schemas.microsoft.com/office/drawing/2014/main" id="{031ECC34-FF4E-BCEA-8090-617D64E4C3D1}"/>
              </a:ext>
            </a:extLst>
          </p:cNvPr>
          <p:cNvSpPr txBox="1"/>
          <p:nvPr/>
        </p:nvSpPr>
        <p:spPr>
          <a:xfrm>
            <a:off x="1856755" y="2214904"/>
            <a:ext cx="5503430"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a:t>
            </a:r>
            <a:r>
              <a:rPr lang="en-US" sz="3600" b="1" dirty="0" err="1">
                <a:solidFill>
                  <a:srgbClr val="00B050"/>
                </a:solidFill>
                <a:latin typeface="Consolas" panose="020B0609020204030204" pitchFamily="49" charset="0"/>
                <a:ea typeface="Open Sans" panose="020B0606030504020204" pitchFamily="34" charset="0"/>
                <a:cs typeface="Consolas" panose="020B0609020204030204" pitchFamily="49" charset="0"/>
              </a:rPr>
              <a:t>isLoggedIn</a:t>
            </a:r>
            <a:r>
              <a:rPr lang="en-US" sz="3600" b="1" dirty="0">
                <a:solidFill>
                  <a:srgbClr val="FF8589"/>
                </a:solidFill>
                <a:latin typeface="Consolas" panose="020B0609020204030204" pitchFamily="49" charset="0"/>
                <a:ea typeface="Open Sans" panose="020B0606030504020204" pitchFamily="34" charset="0"/>
                <a:cs typeface="Consolas" panose="020B0609020204030204" pitchFamily="49" charset="0"/>
              </a:rPr>
              <a:t> </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true</a:t>
            </a:r>
          </a:p>
        </p:txBody>
      </p:sp>
      <p:sp>
        <p:nvSpPr>
          <p:cNvPr id="8" name="TextBox 7">
            <a:extLst>
              <a:ext uri="{FF2B5EF4-FFF2-40B4-BE49-F238E27FC236}">
                <a16:creationId xmlns:a16="http://schemas.microsoft.com/office/drawing/2014/main" id="{A962D9AB-9F58-B458-37C2-1077603291D0}"/>
              </a:ext>
            </a:extLst>
          </p:cNvPr>
          <p:cNvSpPr txBox="1"/>
          <p:nvPr/>
        </p:nvSpPr>
        <p:spPr>
          <a:xfrm>
            <a:off x="1856755" y="2703238"/>
            <a:ext cx="6263253"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a:t>
            </a:r>
            <a:r>
              <a:rPr lang="en-US" sz="3600" b="1" dirty="0" err="1">
                <a:solidFill>
                  <a:srgbClr val="00B050"/>
                </a:solidFill>
                <a:latin typeface="Consolas" panose="020B0609020204030204" pitchFamily="49" charset="0"/>
                <a:ea typeface="Open Sans" panose="020B0606030504020204" pitchFamily="34" charset="0"/>
                <a:cs typeface="Consolas" panose="020B0609020204030204" pitchFamily="49" charset="0"/>
              </a:rPr>
              <a:t>userManager</a:t>
            </a:r>
            <a:r>
              <a:rPr lang="en-US" sz="3600" b="1" dirty="0">
                <a:solidFill>
                  <a:srgbClr val="00B050"/>
                </a:solidFill>
                <a:latin typeface="Consolas" panose="020B0609020204030204" pitchFamily="49" charset="0"/>
                <a:ea typeface="Open Sans" panose="020B0606030504020204" pitchFamily="34" charset="0"/>
                <a:cs typeface="Consolas" panose="020B0609020204030204" pitchFamily="49" charset="0"/>
              </a:rPr>
              <a:t> </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"John"</a:t>
            </a:r>
          </a:p>
        </p:txBody>
      </p:sp>
      <p:sp>
        <p:nvSpPr>
          <p:cNvPr id="9" name="TextBox 8">
            <a:extLst>
              <a:ext uri="{FF2B5EF4-FFF2-40B4-BE49-F238E27FC236}">
                <a16:creationId xmlns:a16="http://schemas.microsoft.com/office/drawing/2014/main" id="{B7B5F8DA-3F43-9DCE-A15B-210638F474D5}"/>
              </a:ext>
            </a:extLst>
          </p:cNvPr>
          <p:cNvSpPr txBox="1"/>
          <p:nvPr/>
        </p:nvSpPr>
        <p:spPr>
          <a:xfrm>
            <a:off x="1856755" y="1726570"/>
            <a:ext cx="3983783"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a:solidFill>
                  <a:srgbClr val="00B050"/>
                </a:solidFill>
                <a:latin typeface="Consolas" panose="020B0609020204030204" pitchFamily="49" charset="0"/>
                <a:ea typeface="Open Sans" panose="020B0606030504020204" pitchFamily="34" charset="0"/>
                <a:cs typeface="Consolas" panose="020B0609020204030204" pitchFamily="49" charset="0"/>
              </a:rPr>
              <a:t>radius</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20</a:t>
            </a:r>
          </a:p>
        </p:txBody>
      </p:sp>
      <p:sp>
        <p:nvSpPr>
          <p:cNvPr id="12" name="TextBox 11">
            <a:extLst>
              <a:ext uri="{FF2B5EF4-FFF2-40B4-BE49-F238E27FC236}">
                <a16:creationId xmlns:a16="http://schemas.microsoft.com/office/drawing/2014/main" id="{D274D5F5-889D-41F1-D9B5-0B6D7AC80F17}"/>
              </a:ext>
            </a:extLst>
          </p:cNvPr>
          <p:cNvSpPr txBox="1"/>
          <p:nvPr/>
        </p:nvSpPr>
        <p:spPr>
          <a:xfrm>
            <a:off x="1856755" y="1238236"/>
            <a:ext cx="4237057"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a:solidFill>
                  <a:srgbClr val="00B050"/>
                </a:solidFill>
                <a:latin typeface="Consolas" panose="020B0609020204030204" pitchFamily="49" charset="0"/>
                <a:ea typeface="Open Sans" panose="020B0606030504020204" pitchFamily="34" charset="0"/>
                <a:cs typeface="Consolas" panose="020B0609020204030204" pitchFamily="49" charset="0"/>
              </a:rPr>
              <a:t>cost</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45.30</a:t>
            </a:r>
          </a:p>
        </p:txBody>
      </p:sp>
      <p:sp>
        <p:nvSpPr>
          <p:cNvPr id="2" name="Left Brace 1">
            <a:extLst>
              <a:ext uri="{FF2B5EF4-FFF2-40B4-BE49-F238E27FC236}">
                <a16:creationId xmlns:a16="http://schemas.microsoft.com/office/drawing/2014/main" id="{A505847A-9CCE-11E7-B41C-BC179B2AD297}"/>
              </a:ext>
            </a:extLst>
          </p:cNvPr>
          <p:cNvSpPr/>
          <p:nvPr/>
        </p:nvSpPr>
        <p:spPr>
          <a:xfrm>
            <a:off x="1796603" y="1345842"/>
            <a:ext cx="127075" cy="86906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874E7EAD-7CE4-54D1-CFD8-16EB8A045F8A}"/>
              </a:ext>
            </a:extLst>
          </p:cNvPr>
          <p:cNvSpPr/>
          <p:nvPr/>
        </p:nvSpPr>
        <p:spPr>
          <a:xfrm>
            <a:off x="1796603" y="2322510"/>
            <a:ext cx="127075" cy="86906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E5DA456-0659-C14A-2413-526233A8B94B}"/>
              </a:ext>
            </a:extLst>
          </p:cNvPr>
          <p:cNvSpPr txBox="1"/>
          <p:nvPr/>
        </p:nvSpPr>
        <p:spPr>
          <a:xfrm>
            <a:off x="579550" y="1657262"/>
            <a:ext cx="1111202" cy="246221"/>
          </a:xfrm>
          <a:prstGeom prst="rect">
            <a:avLst/>
          </a:prstGeom>
          <a:noFill/>
        </p:spPr>
        <p:txBody>
          <a:bodyPr wrap="none" rtlCol="0">
            <a:spAutoFit/>
          </a:bodyP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SINGLE WORDS</a:t>
            </a:r>
          </a:p>
        </p:txBody>
      </p:sp>
      <p:sp>
        <p:nvSpPr>
          <p:cNvPr id="14" name="TextBox 13">
            <a:extLst>
              <a:ext uri="{FF2B5EF4-FFF2-40B4-BE49-F238E27FC236}">
                <a16:creationId xmlns:a16="http://schemas.microsoft.com/office/drawing/2014/main" id="{8681F9D7-FBD2-303A-ADBF-C4181525A2E7}"/>
              </a:ext>
            </a:extLst>
          </p:cNvPr>
          <p:cNvSpPr txBox="1"/>
          <p:nvPr/>
        </p:nvSpPr>
        <p:spPr>
          <a:xfrm>
            <a:off x="386638" y="2633930"/>
            <a:ext cx="1274708" cy="246221"/>
          </a:xfrm>
          <a:prstGeom prst="rect">
            <a:avLst/>
          </a:prstGeom>
          <a:noFill/>
        </p:spPr>
        <p:txBody>
          <a:bodyPr wrap="none" rtlCol="0">
            <a:spAutoFit/>
          </a:bodyP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MULTIPLE WORDS</a:t>
            </a:r>
          </a:p>
        </p:txBody>
      </p:sp>
    </p:spTree>
    <p:custDataLst>
      <p:tags r:id="rId1"/>
    </p:custDataLst>
    <p:extLst>
      <p:ext uri="{BB962C8B-B14F-4D97-AF65-F5344CB8AC3E}">
        <p14:creationId xmlns:p14="http://schemas.microsoft.com/office/powerpoint/2010/main" val="2226658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Google Shape;85;p22">
            <a:extLst>
              <a:ext uri="{FF2B5EF4-FFF2-40B4-BE49-F238E27FC236}">
                <a16:creationId xmlns:a16="http://schemas.microsoft.com/office/drawing/2014/main" id="{6D8A05B0-1504-7A46-300C-B597E783959F}"/>
              </a:ext>
            </a:extLst>
          </p:cNvPr>
          <p:cNvSpPr txBox="1">
            <a:spLocks noGrp="1"/>
          </p:cNvSpPr>
          <p:nvPr>
            <p:ph type="title"/>
          </p:nvPr>
        </p:nvSpPr>
        <p:spPr>
          <a:xfrm>
            <a:off x="48125" y="90185"/>
            <a:ext cx="7955563" cy="463800"/>
          </a:xfrm>
          <a:prstGeom prst="rect">
            <a:avLst/>
          </a:prstGeom>
          <a:noFill/>
          <a:ln>
            <a:noFill/>
          </a:ln>
        </p:spPr>
        <p:txBody>
          <a:bodyPr spcFirstLastPara="1" wrap="square" lIns="91425" tIns="91425" rIns="91425" bIns="91425" anchor="t" anchorCtr="0">
            <a:noAutofit/>
          </a:bodyPr>
          <a:lstStyle/>
          <a:p>
            <a:pPr lvl="0">
              <a:buSzPts val="1100"/>
            </a:pPr>
            <a:r>
              <a:rPr lang="en-US" sz="20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Naming Variables</a:t>
            </a:r>
            <a:endParaRPr lang="en-US" sz="2000" b="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TextBox 10">
            <a:extLst>
              <a:ext uri="{FF2B5EF4-FFF2-40B4-BE49-F238E27FC236}">
                <a16:creationId xmlns:a16="http://schemas.microsoft.com/office/drawing/2014/main" id="{036A03FA-0F18-C228-545E-419F3D463DEB}"/>
              </a:ext>
            </a:extLst>
          </p:cNvPr>
          <p:cNvSpPr txBox="1"/>
          <p:nvPr/>
        </p:nvSpPr>
        <p:spPr>
          <a:xfrm>
            <a:off x="1439172" y="3864543"/>
            <a:ext cx="6338595" cy="338554"/>
          </a:xfrm>
          <a:prstGeom prst="rect">
            <a:avLst/>
          </a:prstGeom>
          <a:noFill/>
        </p:spPr>
        <p:txBody>
          <a:bodyPr wrap="non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cannot use spaces between words, but can use underscores</a:t>
            </a:r>
          </a:p>
        </p:txBody>
      </p:sp>
      <p:sp>
        <p:nvSpPr>
          <p:cNvPr id="7" name="TextBox 6">
            <a:extLst>
              <a:ext uri="{FF2B5EF4-FFF2-40B4-BE49-F238E27FC236}">
                <a16:creationId xmlns:a16="http://schemas.microsoft.com/office/drawing/2014/main" id="{031ECC34-FF4E-BCEA-8090-617D64E4C3D1}"/>
              </a:ext>
            </a:extLst>
          </p:cNvPr>
          <p:cNvSpPr txBox="1"/>
          <p:nvPr/>
        </p:nvSpPr>
        <p:spPr>
          <a:xfrm>
            <a:off x="1856755" y="2214904"/>
            <a:ext cx="6009979"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 </a:t>
            </a:r>
            <a:r>
              <a:rPr lang="en-US" sz="3600" b="1" dirty="0" err="1">
                <a:solidFill>
                  <a:srgbClr val="00B050"/>
                </a:solidFill>
                <a:latin typeface="Consolas" panose="020B0609020204030204" pitchFamily="49" charset="0"/>
                <a:ea typeface="Open Sans" panose="020B0606030504020204" pitchFamily="34" charset="0"/>
                <a:cs typeface="Consolas" panose="020B0609020204030204" pitchFamily="49" charset="0"/>
              </a:rPr>
              <a:t>is_logged_in</a:t>
            </a:r>
            <a:r>
              <a:rPr lang="en-US" sz="3600" b="1" dirty="0">
                <a:solidFill>
                  <a:srgbClr val="FF8589"/>
                </a:solidFill>
                <a:latin typeface="Consolas" panose="020B0609020204030204" pitchFamily="49" charset="0"/>
                <a:ea typeface="Open Sans" panose="020B0606030504020204" pitchFamily="34" charset="0"/>
                <a:cs typeface="Consolas" panose="020B0609020204030204" pitchFamily="49" charset="0"/>
              </a:rPr>
              <a:t> </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true</a:t>
            </a:r>
          </a:p>
        </p:txBody>
      </p:sp>
      <p:sp>
        <p:nvSpPr>
          <p:cNvPr id="8" name="TextBox 7">
            <a:extLst>
              <a:ext uri="{FF2B5EF4-FFF2-40B4-BE49-F238E27FC236}">
                <a16:creationId xmlns:a16="http://schemas.microsoft.com/office/drawing/2014/main" id="{A962D9AB-9F58-B458-37C2-1077603291D0}"/>
              </a:ext>
            </a:extLst>
          </p:cNvPr>
          <p:cNvSpPr txBox="1"/>
          <p:nvPr/>
        </p:nvSpPr>
        <p:spPr>
          <a:xfrm>
            <a:off x="1856755" y="2703238"/>
            <a:ext cx="6516528"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err="1">
                <a:solidFill>
                  <a:srgbClr val="00B050"/>
                </a:solidFill>
                <a:latin typeface="Consolas" panose="020B0609020204030204" pitchFamily="49" charset="0"/>
                <a:ea typeface="Open Sans" panose="020B0606030504020204" pitchFamily="34" charset="0"/>
                <a:cs typeface="Consolas" panose="020B0609020204030204" pitchFamily="49" charset="0"/>
              </a:rPr>
              <a:t>user_manager</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"John</a:t>
            </a:r>
            <a:r>
              <a:rPr lang="en-US" sz="3600" b="1" dirty="0">
                <a:solidFill>
                  <a:schemeClr val="bg1"/>
                </a:solidFill>
                <a:latin typeface="Consolas" panose="020B0609020204030204" pitchFamily="49" charset="0"/>
                <a:ea typeface="Open Sans" panose="020B0606030504020204" pitchFamily="34" charset="0"/>
                <a:cs typeface="Consolas" panose="020B0609020204030204" pitchFamily="49" charset="0"/>
              </a:rPr>
              <a:t>"</a:t>
            </a:r>
          </a:p>
        </p:txBody>
      </p:sp>
      <p:sp>
        <p:nvSpPr>
          <p:cNvPr id="9" name="TextBox 8">
            <a:extLst>
              <a:ext uri="{FF2B5EF4-FFF2-40B4-BE49-F238E27FC236}">
                <a16:creationId xmlns:a16="http://schemas.microsoft.com/office/drawing/2014/main" id="{B7B5F8DA-3F43-9DCE-A15B-210638F474D5}"/>
              </a:ext>
            </a:extLst>
          </p:cNvPr>
          <p:cNvSpPr txBox="1"/>
          <p:nvPr/>
        </p:nvSpPr>
        <p:spPr>
          <a:xfrm>
            <a:off x="1856755" y="1726570"/>
            <a:ext cx="3983783"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a:solidFill>
                  <a:srgbClr val="00B050"/>
                </a:solidFill>
                <a:latin typeface="Consolas" panose="020B0609020204030204" pitchFamily="49" charset="0"/>
                <a:ea typeface="Open Sans" panose="020B0606030504020204" pitchFamily="34" charset="0"/>
                <a:cs typeface="Consolas" panose="020B0609020204030204" pitchFamily="49" charset="0"/>
              </a:rPr>
              <a:t>radius</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 20</a:t>
            </a:r>
          </a:p>
        </p:txBody>
      </p:sp>
      <p:sp>
        <p:nvSpPr>
          <p:cNvPr id="12" name="TextBox 11">
            <a:extLst>
              <a:ext uri="{FF2B5EF4-FFF2-40B4-BE49-F238E27FC236}">
                <a16:creationId xmlns:a16="http://schemas.microsoft.com/office/drawing/2014/main" id="{D274D5F5-889D-41F1-D9B5-0B6D7AC80F17}"/>
              </a:ext>
            </a:extLst>
          </p:cNvPr>
          <p:cNvSpPr txBox="1"/>
          <p:nvPr/>
        </p:nvSpPr>
        <p:spPr>
          <a:xfrm>
            <a:off x="1856755" y="1238236"/>
            <a:ext cx="4237057" cy="646331"/>
          </a:xfrm>
          <a:prstGeom prst="rect">
            <a:avLst/>
          </a:prstGeom>
          <a:noFill/>
        </p:spPr>
        <p:txBody>
          <a:bodyPr wrap="none" rtlCol="0">
            <a:spAutoFit/>
          </a:bodyPr>
          <a:lstStyle/>
          <a:p>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let </a:t>
            </a:r>
            <a:r>
              <a:rPr lang="en-US" sz="3600" b="1" dirty="0">
                <a:solidFill>
                  <a:srgbClr val="00B050"/>
                </a:solidFill>
                <a:latin typeface="Consolas" panose="020B0609020204030204" pitchFamily="49" charset="0"/>
                <a:ea typeface="Open Sans" panose="020B0606030504020204" pitchFamily="34" charset="0"/>
                <a:cs typeface="Consolas" panose="020B0609020204030204" pitchFamily="49" charset="0"/>
              </a:rPr>
              <a:t>cost</a:t>
            </a:r>
            <a:r>
              <a:rPr lang="en-US" sz="3600" b="1" dirty="0">
                <a:solidFill>
                  <a:srgbClr val="FF8589"/>
                </a:solidFill>
                <a:latin typeface="Consolas" panose="020B0609020204030204" pitchFamily="49" charset="0"/>
                <a:ea typeface="Open Sans" panose="020B0606030504020204" pitchFamily="34" charset="0"/>
                <a:cs typeface="Consolas" panose="020B0609020204030204" pitchFamily="49" charset="0"/>
              </a:rPr>
              <a:t> </a:t>
            </a:r>
            <a:r>
              <a:rPr lang="en-US" sz="3600" b="1" dirty="0">
                <a:solidFill>
                  <a:schemeClr val="tx1"/>
                </a:solidFill>
                <a:latin typeface="Consolas" panose="020B0609020204030204" pitchFamily="49" charset="0"/>
                <a:ea typeface="Open Sans" panose="020B0606030504020204" pitchFamily="34" charset="0"/>
                <a:cs typeface="Consolas" panose="020B0609020204030204" pitchFamily="49" charset="0"/>
              </a:rPr>
              <a:t>= 45.30</a:t>
            </a:r>
          </a:p>
        </p:txBody>
      </p:sp>
      <p:sp>
        <p:nvSpPr>
          <p:cNvPr id="2" name="Left Brace 1">
            <a:extLst>
              <a:ext uri="{FF2B5EF4-FFF2-40B4-BE49-F238E27FC236}">
                <a16:creationId xmlns:a16="http://schemas.microsoft.com/office/drawing/2014/main" id="{A505847A-9CCE-11E7-B41C-BC179B2AD297}"/>
              </a:ext>
            </a:extLst>
          </p:cNvPr>
          <p:cNvSpPr/>
          <p:nvPr/>
        </p:nvSpPr>
        <p:spPr>
          <a:xfrm>
            <a:off x="1796603" y="1345842"/>
            <a:ext cx="127075" cy="86906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874E7EAD-7CE4-54D1-CFD8-16EB8A045F8A}"/>
              </a:ext>
            </a:extLst>
          </p:cNvPr>
          <p:cNvSpPr/>
          <p:nvPr/>
        </p:nvSpPr>
        <p:spPr>
          <a:xfrm>
            <a:off x="1796603" y="2322510"/>
            <a:ext cx="127075" cy="86906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E5DA456-0659-C14A-2413-526233A8B94B}"/>
              </a:ext>
            </a:extLst>
          </p:cNvPr>
          <p:cNvSpPr txBox="1"/>
          <p:nvPr/>
        </p:nvSpPr>
        <p:spPr>
          <a:xfrm>
            <a:off x="579550" y="1657262"/>
            <a:ext cx="1111202" cy="246221"/>
          </a:xfrm>
          <a:prstGeom prst="rect">
            <a:avLst/>
          </a:prstGeom>
          <a:noFill/>
        </p:spPr>
        <p:txBody>
          <a:bodyPr wrap="none" rtlCol="0">
            <a:spAutoFit/>
          </a:bodyP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SINGLE WORDS</a:t>
            </a:r>
          </a:p>
        </p:txBody>
      </p:sp>
      <p:sp>
        <p:nvSpPr>
          <p:cNvPr id="14" name="TextBox 13">
            <a:extLst>
              <a:ext uri="{FF2B5EF4-FFF2-40B4-BE49-F238E27FC236}">
                <a16:creationId xmlns:a16="http://schemas.microsoft.com/office/drawing/2014/main" id="{8681F9D7-FBD2-303A-ADBF-C4181525A2E7}"/>
              </a:ext>
            </a:extLst>
          </p:cNvPr>
          <p:cNvSpPr txBox="1"/>
          <p:nvPr/>
        </p:nvSpPr>
        <p:spPr>
          <a:xfrm>
            <a:off x="386638" y="2633930"/>
            <a:ext cx="1274708" cy="246221"/>
          </a:xfrm>
          <a:prstGeom prst="rect">
            <a:avLst/>
          </a:prstGeom>
          <a:noFill/>
        </p:spPr>
        <p:txBody>
          <a:bodyPr wrap="none" rtlCol="0">
            <a:spAutoFit/>
          </a:bodyP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MULTIPLE WORDS</a:t>
            </a:r>
          </a:p>
        </p:txBody>
      </p:sp>
    </p:spTree>
    <p:custDataLst>
      <p:tags r:id="rId1"/>
    </p:custDataLst>
    <p:extLst>
      <p:ext uri="{BB962C8B-B14F-4D97-AF65-F5344CB8AC3E}">
        <p14:creationId xmlns:p14="http://schemas.microsoft.com/office/powerpoint/2010/main" val="8141912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Which of the following is a valid variable name according to the naming conventions mentioned?</a:t>
            </a:r>
            <a:endParaRPr lang="en-US" dirty="0">
              <a:solidFill>
                <a:schemeClr val="tx1"/>
              </a:solidFill>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600438"/>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123variable</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err="1">
                <a:latin typeface="Open Sans"/>
                <a:ea typeface="Open Sans"/>
                <a:cs typeface="Open Sans"/>
              </a:rPr>
              <a:t>firstName</a:t>
            </a:r>
            <a:endParaRPr lang="en-US"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first---Variable</a:t>
            </a:r>
            <a:endParaRPr lang="en-US" dirty="0">
              <a:solidFill>
                <a:schemeClr val="tx1"/>
              </a:solidFill>
              <a:latin typeface="Open Sans"/>
              <a:ea typeface="Open Sans"/>
              <a:cs typeface="Open Sans"/>
            </a:endParaRP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Variable-Name</a:t>
            </a:r>
          </a:p>
        </p:txBody>
      </p:sp>
    </p:spTree>
    <p:extLst>
      <p:ext uri="{BB962C8B-B14F-4D97-AF65-F5344CB8AC3E}">
        <p14:creationId xmlns:p14="http://schemas.microsoft.com/office/powerpoint/2010/main" val="4160658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5;p22">
            <a:extLst>
              <a:ext uri="{FF2B5EF4-FFF2-40B4-BE49-F238E27FC236}">
                <a16:creationId xmlns:a16="http://schemas.microsoft.com/office/drawing/2014/main" id="{E8805BBE-D013-AD85-BE4F-ABB8A50660FA}"/>
              </a:ext>
            </a:extLst>
          </p:cNvPr>
          <p:cNvSpPr txBox="1">
            <a:spLocks/>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2E318E"/>
                </a:solidFill>
                <a:latin typeface="Open Sans Semibold"/>
                <a:ea typeface="Open Sans Semibold"/>
                <a:cs typeface="Open Sans Semibold"/>
                <a:sym typeface="Montserrat"/>
              </a:rPr>
              <a:t>Pop Quiz</a:t>
            </a:r>
          </a:p>
        </p:txBody>
      </p:sp>
      <p:sp>
        <p:nvSpPr>
          <p:cNvPr id="5" name="Google Shape;26;g15e7eeb833a_0_52">
            <a:extLst>
              <a:ext uri="{FF2B5EF4-FFF2-40B4-BE49-F238E27FC236}">
                <a16:creationId xmlns:a16="http://schemas.microsoft.com/office/drawing/2014/main" id="{52D659F3-057B-29DE-D84A-3D16FEED2157}"/>
              </a:ext>
            </a:extLst>
          </p:cNvPr>
          <p:cNvSpPr/>
          <p:nvPr/>
        </p:nvSpPr>
        <p:spPr>
          <a:xfrm>
            <a:off x="1374522" y="904120"/>
            <a:ext cx="6394955" cy="682310"/>
          </a:xfrm>
          <a:prstGeom prst="roundRect">
            <a:avLst>
              <a:gd name="adj" fmla="val 16667"/>
            </a:avLst>
          </a:prstGeom>
          <a:solidFill>
            <a:schemeClr val="accent5">
              <a:lumMod val="20000"/>
              <a:lumOff val="80000"/>
            </a:schemeClr>
          </a:solidFill>
          <a:ln>
            <a:noFill/>
          </a:ln>
        </p:spPr>
        <p:txBody>
          <a:bodyPr spcFirstLastPara="1" wrap="square" lIns="274300" tIns="182875" rIns="182875" bIns="182875" anchor="ctr" anchorCtr="0">
            <a:noAutofit/>
          </a:bodyPr>
          <a:lstStyle/>
          <a:p>
            <a:r>
              <a:rPr lang="en-US" dirty="0">
                <a:solidFill>
                  <a:schemeClr val="tx1"/>
                </a:solidFill>
                <a:latin typeface="Open Sans"/>
                <a:ea typeface="Open Sans"/>
                <a:cs typeface="Open Sans"/>
                <a:sym typeface="Open Sans"/>
              </a:rPr>
              <a:t>Q. Which of the following is a valid variable name according to the naming conventions mentioned?</a:t>
            </a:r>
            <a:endParaRPr lang="en-US" dirty="0">
              <a:solidFill>
                <a:schemeClr val="tx1"/>
              </a:solidFill>
              <a:latin typeface="Open Sans"/>
              <a:ea typeface="Open Sans"/>
              <a:cs typeface="Open Sans"/>
            </a:endParaRPr>
          </a:p>
        </p:txBody>
      </p:sp>
      <p:pic>
        <p:nvPicPr>
          <p:cNvPr id="9" name="Picture 8" descr="A picture containing icon&#10;&#10;Description automatically generated">
            <a:extLst>
              <a:ext uri="{FF2B5EF4-FFF2-40B4-BE49-F238E27FC236}">
                <a16:creationId xmlns:a16="http://schemas.microsoft.com/office/drawing/2014/main" id="{123206BA-C5D0-23BE-A188-86E4AE1B2924}"/>
              </a:ext>
            </a:extLst>
          </p:cNvPr>
          <p:cNvPicPr>
            <a:picLocks noChangeAspect="1"/>
          </p:cNvPicPr>
          <p:nvPr/>
        </p:nvPicPr>
        <p:blipFill>
          <a:blip r:embed="rId3"/>
          <a:stretch>
            <a:fillRect/>
          </a:stretch>
        </p:blipFill>
        <p:spPr>
          <a:xfrm>
            <a:off x="6986939" y="3390135"/>
            <a:ext cx="2157061" cy="1753365"/>
          </a:xfrm>
          <a:prstGeom prst="rect">
            <a:avLst/>
          </a:prstGeom>
        </p:spPr>
      </p:pic>
      <p:sp>
        <p:nvSpPr>
          <p:cNvPr id="2" name="TextBox 1">
            <a:extLst>
              <a:ext uri="{FF2B5EF4-FFF2-40B4-BE49-F238E27FC236}">
                <a16:creationId xmlns:a16="http://schemas.microsoft.com/office/drawing/2014/main" id="{BDFF635E-AFF9-5B51-501E-9B92E3732C1C}"/>
              </a:ext>
            </a:extLst>
          </p:cNvPr>
          <p:cNvSpPr txBox="1"/>
          <p:nvPr/>
        </p:nvSpPr>
        <p:spPr>
          <a:xfrm>
            <a:off x="1373493" y="2013681"/>
            <a:ext cx="6073682" cy="1600438"/>
          </a:xfrm>
          <a:prstGeom prst="rect">
            <a:avLst/>
          </a:prstGeom>
          <a:noFill/>
        </p:spPr>
        <p:txBody>
          <a:bodyPr wrap="square" lIns="91440" tIns="45720" rIns="91440" bIns="45720" anchor="t">
            <a:spAutoFit/>
          </a:bodyPr>
          <a:lstStyle/>
          <a:p>
            <a:pPr marL="342900" lvl="2" indent="-342900">
              <a:buAutoNum type="alphaLcPeriod"/>
            </a:pPr>
            <a:r>
              <a:rPr lang="en-US" dirty="0">
                <a:latin typeface="Open Sans"/>
                <a:ea typeface="Open Sans"/>
                <a:cs typeface="Open Sans"/>
              </a:rPr>
              <a:t>123variable</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b="1" dirty="0" err="1">
                <a:latin typeface="Open Sans"/>
                <a:ea typeface="Open Sans"/>
                <a:cs typeface="Open Sans"/>
              </a:rPr>
              <a:t>firstName</a:t>
            </a:r>
            <a:endParaRPr lang="en-US" b="1" dirty="0"/>
          </a:p>
          <a:p>
            <a:pPr marL="342900" lvl="2" indent="-342900">
              <a:buAutoNum type="alphaLcPeriod"/>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latin typeface="Open Sans"/>
                <a:ea typeface="Open Sans"/>
                <a:cs typeface="Open Sans"/>
              </a:rPr>
              <a:t>first---Variable</a:t>
            </a:r>
            <a:endParaRPr lang="en-US" dirty="0">
              <a:solidFill>
                <a:schemeClr val="tx1"/>
              </a:solidFill>
              <a:latin typeface="Open Sans"/>
              <a:ea typeface="Open Sans"/>
              <a:cs typeface="Open Sans"/>
            </a:endParaRPr>
          </a:p>
          <a:p>
            <a:pPr marL="342900" lvl="2" indent="-342900">
              <a:buAutoNum type="alphaLcPeriod"/>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2" indent="-342900">
              <a:buAutoNum type="alphaLcPeriod"/>
            </a:pPr>
            <a:r>
              <a:rPr lang="en-US" dirty="0">
                <a:solidFill>
                  <a:schemeClr val="tx1"/>
                </a:solidFill>
                <a:latin typeface="Open Sans"/>
                <a:ea typeface="Open Sans"/>
                <a:cs typeface="Open Sans"/>
              </a:rPr>
              <a:t>Variable-Name</a:t>
            </a:r>
          </a:p>
        </p:txBody>
      </p:sp>
      <p:sp>
        <p:nvSpPr>
          <p:cNvPr id="6" name="Rectangle 5">
            <a:extLst>
              <a:ext uri="{FF2B5EF4-FFF2-40B4-BE49-F238E27FC236}">
                <a16:creationId xmlns:a16="http://schemas.microsoft.com/office/drawing/2014/main" id="{43DAFC9B-36A4-90DC-3FF7-58CB9CE13C1A}"/>
              </a:ext>
            </a:extLst>
          </p:cNvPr>
          <p:cNvSpPr/>
          <p:nvPr/>
        </p:nvSpPr>
        <p:spPr>
          <a:xfrm>
            <a:off x="1287153" y="2432521"/>
            <a:ext cx="86340" cy="3340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0865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Google Shape;85;p22">
            <a:extLst>
              <a:ext uri="{FF2B5EF4-FFF2-40B4-BE49-F238E27FC236}">
                <a16:creationId xmlns:a16="http://schemas.microsoft.com/office/drawing/2014/main" id="{F9B4AD7F-67E4-0A7C-79B0-4ECB17C01437}"/>
              </a:ext>
            </a:extLst>
          </p:cNvPr>
          <p:cNvSpPr txBox="1">
            <a:spLocks noGrp="1"/>
          </p:cNvSpPr>
          <p:nvPr/>
        </p:nvSpPr>
        <p:spPr>
          <a:xfrm>
            <a:off x="0" y="0"/>
            <a:ext cx="5674800" cy="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800"/>
              <a:buNone/>
              <a:defRPr sz="2000" b="1">
                <a:solidFill>
                  <a:srgbClr val="2E318E"/>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Clr>
                <a:schemeClr val="dk1"/>
              </a:buClr>
              <a:buSzPts val="2800"/>
              <a:buNone/>
              <a:defRPr b="1">
                <a:solidFill>
                  <a:srgbClr val="2E318E"/>
                </a:solidFill>
                <a:latin typeface="Montserrat"/>
                <a:ea typeface="Montserrat"/>
                <a:cs typeface="Montserrat"/>
              </a:defRPr>
            </a:lvl2pPr>
            <a:lvl3pPr>
              <a:buClr>
                <a:schemeClr val="dk1"/>
              </a:buClr>
              <a:buSzPts val="2800"/>
              <a:buNone/>
              <a:defRPr b="1">
                <a:solidFill>
                  <a:srgbClr val="2E318E"/>
                </a:solidFill>
                <a:latin typeface="Montserrat"/>
                <a:ea typeface="Montserrat"/>
                <a:cs typeface="Montserrat"/>
              </a:defRPr>
            </a:lvl3pPr>
            <a:lvl4pPr>
              <a:buClr>
                <a:schemeClr val="dk1"/>
              </a:buClr>
              <a:buSzPts val="2800"/>
              <a:buNone/>
              <a:defRPr b="1">
                <a:solidFill>
                  <a:srgbClr val="2E318E"/>
                </a:solidFill>
                <a:latin typeface="Montserrat"/>
                <a:ea typeface="Montserrat"/>
                <a:cs typeface="Montserrat"/>
              </a:defRPr>
            </a:lvl4pPr>
            <a:lvl5pPr>
              <a:buClr>
                <a:schemeClr val="dk1"/>
              </a:buClr>
              <a:buSzPts val="2800"/>
              <a:buNone/>
              <a:defRPr b="1">
                <a:solidFill>
                  <a:srgbClr val="2E318E"/>
                </a:solidFill>
                <a:latin typeface="Montserrat"/>
                <a:ea typeface="Montserrat"/>
                <a:cs typeface="Montserrat"/>
              </a:defRPr>
            </a:lvl5pPr>
            <a:lvl6pPr>
              <a:buClr>
                <a:schemeClr val="dk1"/>
              </a:buClr>
              <a:buSzPts val="2800"/>
              <a:buNone/>
              <a:defRPr b="1">
                <a:solidFill>
                  <a:srgbClr val="2E318E"/>
                </a:solidFill>
                <a:latin typeface="Montserrat"/>
                <a:ea typeface="Montserrat"/>
                <a:cs typeface="Montserrat"/>
              </a:defRPr>
            </a:lvl6pPr>
            <a:lvl7pPr>
              <a:buClr>
                <a:schemeClr val="dk1"/>
              </a:buClr>
              <a:buSzPts val="2800"/>
              <a:buNone/>
              <a:defRPr b="1">
                <a:solidFill>
                  <a:srgbClr val="2E318E"/>
                </a:solidFill>
                <a:latin typeface="Montserrat"/>
                <a:ea typeface="Montserrat"/>
                <a:cs typeface="Montserrat"/>
              </a:defRPr>
            </a:lvl7pPr>
            <a:lvl8pPr>
              <a:buClr>
                <a:schemeClr val="dk1"/>
              </a:buClr>
              <a:buSzPts val="2800"/>
              <a:buNone/>
              <a:defRPr b="1">
                <a:solidFill>
                  <a:srgbClr val="2E318E"/>
                </a:solidFill>
                <a:latin typeface="Montserrat"/>
                <a:ea typeface="Montserrat"/>
                <a:cs typeface="Montserrat"/>
              </a:defRPr>
            </a:lvl8pPr>
            <a:lvl9pPr>
              <a:buClr>
                <a:schemeClr val="dk1"/>
              </a:buClr>
              <a:buSzPts val="2800"/>
              <a:buNone/>
              <a:defRPr b="1">
                <a:solidFill>
                  <a:srgbClr val="2E318E"/>
                </a:solidFill>
                <a:latin typeface="Montserrat"/>
                <a:ea typeface="Montserrat"/>
                <a:cs typeface="Montserrat"/>
              </a:defRPr>
            </a:lvl9pPr>
          </a:lstStyle>
          <a:p>
            <a:r>
              <a:rPr lang="en-US"/>
              <a:t>Summary</a:t>
            </a:r>
            <a:endParaRPr lang="en-IN"/>
          </a:p>
        </p:txBody>
      </p:sp>
      <p:sp>
        <p:nvSpPr>
          <p:cNvPr id="3" name="TextBox 2">
            <a:extLst>
              <a:ext uri="{FF2B5EF4-FFF2-40B4-BE49-F238E27FC236}">
                <a16:creationId xmlns:a16="http://schemas.microsoft.com/office/drawing/2014/main" id="{BFC2CD28-300C-74C2-F444-C57DD752432A}"/>
              </a:ext>
            </a:extLst>
          </p:cNvPr>
          <p:cNvSpPr txBox="1"/>
          <p:nvPr/>
        </p:nvSpPr>
        <p:spPr>
          <a:xfrm>
            <a:off x="266928" y="609143"/>
            <a:ext cx="68990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F77C58BA-FAF1-9F21-347C-ECC1B1DD2967}"/>
              </a:ext>
            </a:extLst>
          </p:cNvPr>
          <p:cNvSpPr txBox="1"/>
          <p:nvPr/>
        </p:nvSpPr>
        <p:spPr>
          <a:xfrm>
            <a:off x="87783" y="742295"/>
            <a:ext cx="878929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Unveiled the essentials of computer programming and its significance in driving technology.</a:t>
            </a:r>
          </a:p>
          <a:p>
            <a:pPr marL="285750" indent="-28575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Peered into the structure of a computer program and the intricate dance of logic it performs.</a:t>
            </a:r>
          </a:p>
          <a:p>
            <a:pPr marL="285750" indent="-28575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Explored how computer programs come alive, turning raw code into action.</a:t>
            </a:r>
          </a:p>
          <a:p>
            <a:pPr marL="285750" indent="-28575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Delved into the grammar of programming - syntax, and how it forms the backbone of source code.</a:t>
            </a:r>
          </a:p>
          <a:p>
            <a:pPr marL="285750" indent="-28575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Discussed the various data types and their role in representing information in a program.</a:t>
            </a:r>
          </a:p>
          <a:p>
            <a:pPr marL="285750" indent="-28575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Char char="•"/>
            </a:pPr>
            <a:r>
              <a:rPr lang="en-GB" dirty="0">
                <a:latin typeface="Open Sans" panose="020B0606030504020204" pitchFamily="34" charset="0"/>
                <a:ea typeface="Open Sans" panose="020B0606030504020204" pitchFamily="34" charset="0"/>
                <a:cs typeface="Open Sans" panose="020B0606030504020204" pitchFamily="34" charset="0"/>
              </a:rPr>
              <a:t>Introduced variables as the fundamental elements for storing and manipulating data.</a:t>
            </a:r>
          </a:p>
        </p:txBody>
      </p:sp>
    </p:spTree>
    <p:extLst>
      <p:ext uri="{BB962C8B-B14F-4D97-AF65-F5344CB8AC3E}">
        <p14:creationId xmlns:p14="http://schemas.microsoft.com/office/powerpoint/2010/main" val="34763256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5" name="Google Shape;135;p6"/>
          <p:cNvPicPr preferRelativeResize="0"/>
          <p:nvPr/>
        </p:nvPicPr>
        <p:blipFill rotWithShape="1">
          <a:blip r:embed="rId3">
            <a:alphaModFix/>
          </a:blip>
          <a:srcRect/>
          <a:stretch/>
        </p:blipFill>
        <p:spPr>
          <a:xfrm>
            <a:off x="0" y="1656076"/>
            <a:ext cx="1374938" cy="14230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6838351" y="4091439"/>
            <a:ext cx="1251826" cy="1052060"/>
          </a:xfrm>
          <a:prstGeom prst="rect">
            <a:avLst/>
          </a:prstGeom>
          <a:noFill/>
          <a:ln>
            <a:noFill/>
          </a:ln>
        </p:spPr>
      </p:pic>
      <p:pic>
        <p:nvPicPr>
          <p:cNvPr id="5" name="Picture 4" descr="A picture containing text&#10;&#10;Description automatically generated">
            <a:extLst>
              <a:ext uri="{FF2B5EF4-FFF2-40B4-BE49-F238E27FC236}">
                <a16:creationId xmlns:a16="http://schemas.microsoft.com/office/drawing/2014/main" id="{4CC0072A-4DF1-8FC4-D54F-548C4B65209B}"/>
              </a:ext>
            </a:extLst>
          </p:cNvPr>
          <p:cNvPicPr>
            <a:picLocks noChangeAspect="1"/>
          </p:cNvPicPr>
          <p:nvPr/>
        </p:nvPicPr>
        <p:blipFill>
          <a:blip r:embed="rId5"/>
          <a:stretch>
            <a:fillRect/>
          </a:stretch>
        </p:blipFill>
        <p:spPr>
          <a:xfrm>
            <a:off x="280930" y="487516"/>
            <a:ext cx="8582140" cy="4168468"/>
          </a:xfrm>
          <a:prstGeom prst="rect">
            <a:avLst/>
          </a:prstGeom>
        </p:spPr>
      </p:pic>
    </p:spTree>
    <p:extLst>
      <p:ext uri="{BB962C8B-B14F-4D97-AF65-F5344CB8AC3E}">
        <p14:creationId xmlns:p14="http://schemas.microsoft.com/office/powerpoint/2010/main" val="15408505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 name="Google Shape;137;p6">
            <a:extLst>
              <a:ext uri="{FF2B5EF4-FFF2-40B4-BE49-F238E27FC236}">
                <a16:creationId xmlns:a16="http://schemas.microsoft.com/office/drawing/2014/main" id="{3D7C98A6-416A-C60D-1549-1D51E1B6D8DA}"/>
              </a:ext>
            </a:extLst>
          </p:cNvPr>
          <p:cNvSpPr txBox="1"/>
          <p:nvPr/>
        </p:nvSpPr>
        <p:spPr>
          <a:xfrm>
            <a:off x="2247370" y="1995816"/>
            <a:ext cx="4206600" cy="7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Open Sans"/>
                <a:ea typeface="Open Sans"/>
                <a:cs typeface="Open Sans"/>
                <a:sym typeface="Open Sans"/>
              </a:rPr>
              <a:t>Thank You</a:t>
            </a:r>
            <a:endParaRPr sz="2000" b="0" i="0" u="none" strike="noStrike" cap="none">
              <a:solidFill>
                <a:srgbClr val="000000"/>
              </a:solidFill>
              <a:latin typeface="Open Sans"/>
              <a:ea typeface="Open Sans"/>
              <a:cs typeface="Open Sans"/>
              <a:sym typeface="Open Sans"/>
            </a:endParaRPr>
          </a:p>
        </p:txBody>
      </p:sp>
      <p:sp>
        <p:nvSpPr>
          <p:cNvPr id="4" name="Google Shape;145;p27">
            <a:extLst>
              <a:ext uri="{FF2B5EF4-FFF2-40B4-BE49-F238E27FC236}">
                <a16:creationId xmlns:a16="http://schemas.microsoft.com/office/drawing/2014/main" id="{ABCD984F-CFC2-EAC5-980B-D3148CFC40E7}"/>
              </a:ext>
            </a:extLst>
          </p:cNvPr>
          <p:cNvSpPr txBox="1"/>
          <p:nvPr/>
        </p:nvSpPr>
        <p:spPr>
          <a:xfrm>
            <a:off x="106643" y="4617469"/>
            <a:ext cx="6034617" cy="408050"/>
          </a:xfrm>
          <a:prstGeom prst="rect">
            <a:avLst/>
          </a:prstGeom>
          <a:noFill/>
          <a:ln>
            <a:noFill/>
          </a:ln>
        </p:spPr>
        <p:txBody>
          <a:bodyPr spcFirstLastPara="1" wrap="square" lIns="91425" tIns="91425" rIns="91425" bIns="91425" anchor="ctr" anchorCtr="0">
            <a:noAutofit/>
          </a:bodyPr>
          <a:lstStyle/>
          <a:p>
            <a:r>
              <a:rPr lang="en" sz="1050" dirty="0">
                <a:solidFill>
                  <a:srgbClr val="231F20"/>
                </a:solidFill>
                <a:latin typeface="Montserrat"/>
                <a:ea typeface="Montserrat"/>
                <a:cs typeface="Montserrat"/>
                <a:sym typeface="Montserrat"/>
              </a:rPr>
              <a:t>Copyright © </a:t>
            </a:r>
            <a:r>
              <a:rPr lang="en" sz="1050" dirty="0">
                <a:solidFill>
                  <a:srgbClr val="231F20"/>
                </a:solidFill>
              </a:rPr>
              <a:t> </a:t>
            </a:r>
            <a:r>
              <a:rPr lang="en" sz="1050" dirty="0" err="1">
                <a:solidFill>
                  <a:srgbClr val="231F20"/>
                </a:solidFill>
              </a:rPr>
              <a:t>Upgrad</a:t>
            </a:r>
            <a:r>
              <a:rPr lang="en" sz="1050" dirty="0">
                <a:solidFill>
                  <a:srgbClr val="231F20"/>
                </a:solidFill>
                <a:latin typeface="Montserrat"/>
                <a:ea typeface="Montserrat"/>
                <a:cs typeface="Montserrat"/>
                <a:sym typeface="Montserrat"/>
              </a:rPr>
              <a:t>., All rights reserved </a:t>
            </a:r>
            <a:endParaRPr lang="en-US" sz="1050" dirty="0">
              <a:solidFill>
                <a:srgbClr val="231F20"/>
              </a:solidFill>
              <a:latin typeface="Montserrat"/>
              <a:ea typeface="Montserrat"/>
              <a:cs typeface="Montserrat"/>
              <a:sym typeface="Montserrat"/>
            </a:endParaRPr>
          </a:p>
          <a:p>
            <a:r>
              <a:rPr lang="en" sz="1050" dirty="0">
                <a:solidFill>
                  <a:srgbClr val="231F20"/>
                </a:solidFill>
                <a:latin typeface="Montserrat"/>
                <a:ea typeface="Montserrat"/>
                <a:cs typeface="Montserrat"/>
                <a:sym typeface="Montserrat"/>
              </a:rPr>
              <a:t>Confidential Information, intended for approved distribution list of </a:t>
            </a:r>
            <a:r>
              <a:rPr lang="en-US" sz="1050" dirty="0">
                <a:solidFill>
                  <a:srgbClr val="231F20"/>
                </a:solidFill>
              </a:rPr>
              <a:t> </a:t>
            </a:r>
            <a:r>
              <a:rPr lang="en-US" sz="1050" dirty="0" err="1">
                <a:solidFill>
                  <a:srgbClr val="231F20"/>
                </a:solidFill>
              </a:rPr>
              <a:t>Upgrad</a:t>
            </a:r>
            <a:endParaRPr lang="en-US" sz="1050" dirty="0">
              <a:solidFill>
                <a:srgbClr val="231F20"/>
              </a:solidFill>
              <a:latin typeface="Montserrat"/>
              <a:ea typeface="Montserrat"/>
              <a:cs typeface="Montserrat"/>
              <a:sym typeface="Montserrat"/>
            </a:endParaRPr>
          </a:p>
        </p:txBody>
      </p:sp>
    </p:spTree>
    <p:extLst>
      <p:ext uri="{BB962C8B-B14F-4D97-AF65-F5344CB8AC3E}">
        <p14:creationId xmlns:p14="http://schemas.microsoft.com/office/powerpoint/2010/main" val="15934216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TotalTime>
  <Words>4544</Words>
  <Application>Microsoft Macintosh PowerPoint</Application>
  <PresentationFormat>On-screen Show (16:9)</PresentationFormat>
  <Paragraphs>690</Paragraphs>
  <Slides>97</Slides>
  <Notes>92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Open Sans SemiBold</vt:lpstr>
      <vt:lpstr>Courier</vt:lpstr>
      <vt:lpstr>Open Sans</vt:lpstr>
      <vt:lpstr>Arial</vt:lpstr>
      <vt:lpstr>Montserrat</vt:lpstr>
      <vt:lpstr>Consolas</vt:lpstr>
      <vt:lpstr>Open Sans SemiBold</vt:lpstr>
      <vt:lpstr>Segoe UI Emoji</vt:lpstr>
      <vt:lpstr>Chalkduster</vt:lpstr>
      <vt:lpstr>Calibri</vt:lpstr>
      <vt:lpstr>Cambria Math</vt:lpstr>
      <vt:lpstr>Simple Light</vt:lpstr>
      <vt:lpstr>PowerPoint Presentation</vt:lpstr>
      <vt:lpstr>Today's Learning Objectives  </vt:lpstr>
      <vt:lpstr>PowerPoint Presentation</vt:lpstr>
      <vt:lpstr>Computer Programming</vt:lpstr>
      <vt:lpstr>Binary Code</vt:lpstr>
      <vt:lpstr>Computer Languages</vt:lpstr>
      <vt:lpstr>PowerPoint Presentation</vt:lpstr>
      <vt:lpstr>Computer Program</vt:lpstr>
      <vt:lpstr>Source Code</vt:lpstr>
      <vt:lpstr>PowerPoint Presentation</vt:lpstr>
      <vt:lpstr>PowerPoint Presentation</vt:lpstr>
      <vt:lpstr>PowerPoint Presentation</vt:lpstr>
      <vt:lpstr>Source Code  Machine Code</vt:lpstr>
      <vt:lpstr>Compilation – Using a Compiler</vt:lpstr>
      <vt:lpstr>Compilation – Using a Compiler</vt:lpstr>
      <vt:lpstr>Compilation – Using a Compiler</vt:lpstr>
      <vt:lpstr>Source Code  Machine Code | Compiled Languages</vt:lpstr>
      <vt:lpstr>Compilation – Using a Compiler</vt:lpstr>
      <vt:lpstr>PowerPoint Presentation</vt:lpstr>
      <vt:lpstr>PowerPoint Presentation</vt:lpstr>
      <vt:lpstr>Source Code  Machine Code</vt:lpstr>
      <vt:lpstr>Source Code  Machine Code</vt:lpstr>
      <vt:lpstr>Interpreter</vt:lpstr>
      <vt:lpstr>Interpretation​ – Using an Interpreter</vt:lpstr>
      <vt:lpstr>Interpreted Languages​</vt:lpstr>
      <vt:lpstr>Inside an Interpreter​</vt:lpstr>
      <vt:lpstr>Source Code  Machine Code | Interpreted Languages</vt:lpstr>
      <vt:lpstr>Source Code  Machine Code | Interpreted Languages</vt:lpstr>
      <vt:lpstr>Inside an Interpreter</vt:lpstr>
      <vt:lpstr>Python</vt:lpstr>
      <vt:lpstr>Inside an Interpreter | Python</vt:lpstr>
      <vt:lpstr>JavaScript</vt:lpstr>
      <vt:lpstr>Inside an Interpreter | JavaScript</vt:lpstr>
      <vt:lpstr>Compiler vs. Interpreter​</vt:lpstr>
      <vt:lpstr>Compiler vs. Interpreter</vt:lpstr>
      <vt:lpstr>Another Class of Languages</vt:lpstr>
      <vt:lpstr>Yet Another Class of Languages</vt:lpstr>
      <vt:lpstr>Java</vt:lpstr>
      <vt:lpstr>Java</vt:lpstr>
      <vt:lpstr>Java</vt:lpstr>
      <vt:lpstr>Java</vt:lpstr>
      <vt:lpstr>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Source Code  Machine Code</vt:lpstr>
      <vt:lpstr>A COMPUTER PROGRAM</vt:lpstr>
      <vt:lpstr>PowerPoint Presentation</vt:lpstr>
      <vt:lpstr>PowerPoint Presentation</vt:lpstr>
      <vt:lpstr>PowerPoint Presentation</vt:lpstr>
      <vt:lpstr>PowerPoint Presentation</vt:lpstr>
      <vt:lpstr>SYNTAX - KEYWORDS</vt:lpstr>
      <vt:lpstr>SYNTAX - KEYWORDS</vt:lpstr>
      <vt:lpstr>SYNTAX - KEYWORDS</vt:lpstr>
      <vt:lpstr>SYNTAX - CASE SENSITIVITY</vt:lpstr>
      <vt:lpstr>SYNTAX - CASE SENSITIVITY</vt:lpstr>
      <vt:lpstr>SYNTAX - CASE SENSITIVITY</vt:lpstr>
      <vt:lpstr>SYNTAX</vt:lpstr>
      <vt:lpstr>SYNTAX - BLOCK</vt:lpstr>
      <vt:lpstr>SYNTAX - BLOCK</vt:lpstr>
      <vt:lpstr>SYNTAX - END OF STATEMENTS</vt:lpstr>
      <vt:lpstr>SYNTAX - INDENTATION &amp; FORMATTING</vt:lpstr>
      <vt:lpstr>SYNTAX - INDENTATION &amp; FORMATTING</vt:lpstr>
      <vt:lpstr>SYNTAX - NO CURLY BRACES &amp; NO SEMI-COLONS</vt:lpstr>
      <vt:lpstr>LEXER</vt:lpstr>
      <vt:lpstr>PARSER</vt:lpstr>
      <vt:lpstr>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Variables</vt:lpstr>
      <vt:lpstr>PowerPoint Presentation</vt:lpstr>
      <vt:lpstr>Variables | JavaScript</vt:lpstr>
      <vt:lpstr>Variables | JavaScript</vt:lpstr>
      <vt:lpstr>Variables | Java</vt:lpstr>
      <vt:lpstr>PowerPoint Presentation</vt:lpstr>
      <vt:lpstr>Naming Variables</vt:lpstr>
      <vt:lpstr>Naming Variables</vt:lpstr>
      <vt:lpstr>Naming Variables</vt:lpstr>
      <vt:lpstr>Naming Variables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Raja</dc:creator>
  <cp:lastModifiedBy>Sachin Bhatnagar</cp:lastModifiedBy>
  <cp:revision>126</cp:revision>
  <dcterms:modified xsi:type="dcterms:W3CDTF">2024-03-11T13:56:09Z</dcterms:modified>
</cp:coreProperties>
</file>